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handoutMasterIdLst>
    <p:handoutMasterId r:id="rId48"/>
  </p:handoutMasterIdLst>
  <p:sldIdLst>
    <p:sldId id="256" r:id="rId3"/>
    <p:sldId id="341" r:id="rId4"/>
    <p:sldId id="269" r:id="rId5"/>
    <p:sldId id="354" r:id="rId6"/>
    <p:sldId id="260" r:id="rId7"/>
    <p:sldId id="347" r:id="rId8"/>
    <p:sldId id="342" r:id="rId9"/>
    <p:sldId id="333" r:id="rId10"/>
    <p:sldId id="270" r:id="rId11"/>
    <p:sldId id="285" r:id="rId12"/>
    <p:sldId id="357" r:id="rId13"/>
    <p:sldId id="343" r:id="rId14"/>
    <p:sldId id="284" r:id="rId15"/>
    <p:sldId id="273" r:id="rId16"/>
    <p:sldId id="280" r:id="rId17"/>
    <p:sldId id="287" r:id="rId18"/>
    <p:sldId id="275" r:id="rId19"/>
    <p:sldId id="276" r:id="rId20"/>
    <p:sldId id="348" r:id="rId21"/>
    <p:sldId id="279" r:id="rId22"/>
    <p:sldId id="282" r:id="rId23"/>
    <p:sldId id="297" r:id="rId24"/>
    <p:sldId id="359" r:id="rId25"/>
    <p:sldId id="360" r:id="rId26"/>
    <p:sldId id="361" r:id="rId27"/>
    <p:sldId id="289" r:id="rId28"/>
    <p:sldId id="358" r:id="rId29"/>
    <p:sldId id="353" r:id="rId30"/>
    <p:sldId id="352" r:id="rId31"/>
    <p:sldId id="339" r:id="rId32"/>
    <p:sldId id="350" r:id="rId33"/>
    <p:sldId id="351" r:id="rId34"/>
    <p:sldId id="302" r:id="rId35"/>
    <p:sldId id="356" r:id="rId36"/>
    <p:sldId id="303" r:id="rId37"/>
    <p:sldId id="349" r:id="rId38"/>
    <p:sldId id="355" r:id="rId39"/>
    <p:sldId id="306" r:id="rId40"/>
    <p:sldId id="307" r:id="rId41"/>
    <p:sldId id="345" r:id="rId42"/>
    <p:sldId id="309" r:id="rId43"/>
    <p:sldId id="311" r:id="rId44"/>
    <p:sldId id="312" r:id="rId45"/>
    <p:sldId id="313" r:id="rId46"/>
    <p:sldId id="315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6" autoAdjust="0"/>
    <p:restoredTop sz="98271" autoAdjust="0"/>
  </p:normalViewPr>
  <p:slideViewPr>
    <p:cSldViewPr>
      <p:cViewPr varScale="1">
        <p:scale>
          <a:sx n="91" d="100"/>
          <a:sy n="91" d="100"/>
        </p:scale>
        <p:origin x="83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16562-F730-4E26-A1E4-DC859E642B3F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89965-5285-4BA6-88BC-76832E83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6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56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42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58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77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13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6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4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24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0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4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9A45338C-FBA7-4593-BE0D-0AC5D4D97BD4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3B055949-FF5C-4693-8387-8052F9979E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D0D06-0843-4043-B2FB-614D303682F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7BF5C-B15D-4AE8-82BD-F8FA924A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oe_v._Wade#Activities_of_Norma_McCorve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menonwaves.org/en/page/5187/abortion-law-fij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mp.com/news/hong-kong/article/1101608/tang-siu-pun-small-measure-happiness-after-years-despair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ssisted_suicid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dahead.com/united-states/sodahead-slideshow-too-rich-to-rule-the-country/blog-333731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2400" y="76200"/>
            <a:ext cx="6629400" cy="3505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6700" dirty="0" smtClean="0">
                <a:solidFill>
                  <a:srgbClr val="FFFF00"/>
                </a:solidFill>
              </a:rPr>
              <a:t>Life and Death</a:t>
            </a:r>
            <a:r>
              <a:rPr lang="en-US" sz="6700" dirty="0" smtClean="0">
                <a:solidFill>
                  <a:srgbClr val="FFFFFF"/>
                </a:solidFill>
              </a:rPr>
              <a:t>:</a:t>
            </a:r>
            <a:br>
              <a:rPr lang="en-US" sz="6700" dirty="0" smtClean="0">
                <a:solidFill>
                  <a:srgbClr val="FFFFFF"/>
                </a:solidFill>
              </a:rPr>
            </a:br>
            <a:r>
              <a:rPr lang="en-US" sz="6700" dirty="0" smtClean="0">
                <a:solidFill>
                  <a:srgbClr val="FFFFFF"/>
                </a:solidFill>
              </a:rPr>
              <a:t>Ethical </a:t>
            </a:r>
            <a:r>
              <a:rPr lang="en-US" sz="6700" dirty="0">
                <a:solidFill>
                  <a:srgbClr val="FFFFFF"/>
                </a:solidFill>
              </a:rPr>
              <a:t>Controversies </a:t>
            </a:r>
            <a:r>
              <a:rPr lang="en-US" sz="4900" dirty="0" smtClean="0">
                <a:solidFill>
                  <a:srgbClr val="FFFFFF"/>
                </a:solidFill>
              </a:rPr>
              <a:t/>
            </a:r>
            <a:br>
              <a:rPr lang="en-US" sz="4900" dirty="0" smtClean="0">
                <a:solidFill>
                  <a:srgbClr val="FFFFFF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919932"/>
            <a:ext cx="3352800" cy="19280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3354"/>
            <a:ext cx="2971800" cy="19260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800845"/>
            <a:ext cx="3305737" cy="217482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254" y="1768766"/>
            <a:ext cx="3267075" cy="204926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828800" y="4700487"/>
            <a:ext cx="2133600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ABORTION</a:t>
            </a:r>
            <a:endParaRPr lang="en-GB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781800" y="1412371"/>
            <a:ext cx="21336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EUTHANASIA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pro-life arguments?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524000"/>
            <a:ext cx="4038600" cy="5181600"/>
          </a:xfrm>
        </p:spPr>
        <p:txBody>
          <a:bodyPr>
            <a:normAutofit/>
          </a:bodyPr>
          <a:lstStyle/>
          <a:p>
            <a:pPr marL="633222" indent="-514350">
              <a:buClr>
                <a:schemeClr val="tx1"/>
              </a:buClr>
              <a:buSzPct val="110000"/>
              <a:buFont typeface="+mj-lt"/>
              <a:buAutoNum type="arabicPeriod"/>
            </a:pPr>
            <a:r>
              <a:rPr lang="en-US" sz="3200" u="sng" dirty="0" smtClean="0">
                <a:solidFill>
                  <a:srgbClr val="FF0000"/>
                </a:solidFill>
              </a:rPr>
              <a:t>Sanctity of life</a:t>
            </a:r>
          </a:p>
          <a:p>
            <a:pPr lvl="1">
              <a:buClrTx/>
              <a:buSzPct val="110000"/>
            </a:pPr>
            <a:r>
              <a:rPr lang="en-US" sz="2800" dirty="0" smtClean="0"/>
              <a:t>This is the moral principle that the life of a fetus is sacred and that this life must not be taken away.  </a:t>
            </a:r>
          </a:p>
          <a:p>
            <a:pPr lvl="1">
              <a:buClrTx/>
              <a:buSzPct val="110000"/>
            </a:pPr>
            <a:r>
              <a:rPr lang="en-US" sz="2800" dirty="0" smtClean="0"/>
              <a:t>The fetus is innocent and has a right to life. </a:t>
            </a:r>
          </a:p>
          <a:p>
            <a:pPr marL="118872" indent="0">
              <a:buClrTx/>
              <a:buSzPct val="110000"/>
              <a:buNone/>
            </a:pPr>
            <a:endParaRPr lang="en-US" dirty="0" smtClean="0"/>
          </a:p>
          <a:p>
            <a:pPr marL="118872" indent="0">
              <a:buClrTx/>
              <a:buSzPct val="110000"/>
              <a:buNone/>
            </a:pPr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191000" y="1524000"/>
            <a:ext cx="4267200" cy="4855464"/>
          </a:xfrm>
        </p:spPr>
        <p:txBody>
          <a:bodyPr>
            <a:normAutofit/>
          </a:bodyPr>
          <a:lstStyle/>
          <a:p>
            <a:pPr marL="633222" indent="-514350">
              <a:buClrTx/>
              <a:buSzPct val="96000"/>
              <a:buFont typeface="+mj-lt"/>
              <a:buAutoNum type="arabicPeriod" startAt="2"/>
            </a:pPr>
            <a:r>
              <a:rPr lang="en-US" sz="3200" u="sng" dirty="0" smtClean="0"/>
              <a:t>Against </a:t>
            </a:r>
            <a:r>
              <a:rPr lang="en-US" sz="3200" u="sng" dirty="0"/>
              <a:t>the </a:t>
            </a:r>
            <a:r>
              <a:rPr lang="en-US" sz="3200" u="sng" dirty="0">
                <a:solidFill>
                  <a:srgbClr val="FF0000"/>
                </a:solidFill>
              </a:rPr>
              <a:t>doctor’s Hippocratic oath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dirty="0"/>
              <a:t>[stating the obligations and proper conduct of doctors] – </a:t>
            </a:r>
            <a:r>
              <a:rPr lang="en-US" dirty="0" smtClean="0"/>
              <a:t>including </a:t>
            </a:r>
            <a:r>
              <a:rPr lang="en-GB" b="1" dirty="0" smtClean="0"/>
              <a:t>Non-maleficence (</a:t>
            </a:r>
            <a:r>
              <a:rPr lang="en-US" dirty="0" smtClean="0"/>
              <a:t>“First </a:t>
            </a:r>
            <a:r>
              <a:rPr lang="en-US" dirty="0"/>
              <a:t>do no harm.”) </a:t>
            </a:r>
          </a:p>
          <a:p>
            <a:pPr lvl="2"/>
            <a:endParaRPr lang="zh-HK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633222" indent="-514350">
              <a:buClrTx/>
              <a:buFont typeface="+mj-lt"/>
              <a:buAutoNum type="arabicPeriod" startAt="3"/>
            </a:pPr>
            <a:r>
              <a:rPr lang="en-US" altLang="zh-HK" sz="3000" dirty="0"/>
              <a:t>If we allow abortion, then:</a:t>
            </a:r>
          </a:p>
          <a:p>
            <a:pPr lvl="1"/>
            <a:r>
              <a:rPr lang="en-US" altLang="zh-HK" sz="3000" u="sng" dirty="0">
                <a:solidFill>
                  <a:srgbClr val="FF0000"/>
                </a:solidFill>
              </a:rPr>
              <a:t>other problems will come</a:t>
            </a:r>
            <a:r>
              <a:rPr lang="en-US" altLang="zh-HK" sz="3000" dirty="0">
                <a:solidFill>
                  <a:srgbClr val="FF0000"/>
                </a:solidFill>
              </a:rPr>
              <a:t> </a:t>
            </a:r>
            <a:r>
              <a:rPr lang="en-US" altLang="zh-HK" sz="3000" dirty="0"/>
              <a:t>such as the following:</a:t>
            </a:r>
          </a:p>
          <a:p>
            <a:pPr lvl="2"/>
            <a:r>
              <a:rPr lang="en-US" altLang="zh-HK" sz="2600" dirty="0"/>
              <a:t>selective breeding in population control,</a:t>
            </a:r>
          </a:p>
          <a:p>
            <a:pPr lvl="2"/>
            <a:r>
              <a:rPr lang="en-US" altLang="zh-HK" sz="2600" dirty="0"/>
              <a:t>casual sex outside of marriage, etc.</a:t>
            </a:r>
          </a:p>
          <a:p>
            <a:pPr marL="118872" indent="0">
              <a:buNone/>
            </a:pPr>
            <a:endParaRPr lang="en-GB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4876800" y="2514600"/>
            <a:ext cx="3810000" cy="2438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118872" indent="0" algn="ctr">
              <a:buNone/>
            </a:pPr>
            <a:r>
              <a:rPr lang="en-US" altLang="zh-HK" sz="3200" u="sng" dirty="0" smtClean="0">
                <a:solidFill>
                  <a:srgbClr val="7030A0"/>
                </a:solidFill>
              </a:rPr>
              <a:t>Caution</a:t>
            </a:r>
            <a:r>
              <a:rPr lang="en-US" altLang="zh-HK" sz="3200" dirty="0" smtClean="0">
                <a:solidFill>
                  <a:srgbClr val="7030A0"/>
                </a:solidFill>
              </a:rPr>
              <a:t>: No. 3 is a kind of slippery-slope or landslide argument.</a:t>
            </a:r>
            <a:endParaRPr lang="zh-HK" alt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6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slippery-slope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854209"/>
          </a:xfrm>
        </p:spPr>
        <p:txBody>
          <a:bodyPr>
            <a:normAutofit lnSpcReduction="10000"/>
          </a:bodyPr>
          <a:lstStyle/>
          <a:p>
            <a:pPr marL="576072" indent="-457200"/>
            <a:r>
              <a:rPr lang="en-US" dirty="0" smtClean="0"/>
              <a:t>It says “if we let A happen, B is likely to happen, too, and if B happens, then C would also happen, if C happens, then D will happen, too; as </a:t>
            </a:r>
            <a:r>
              <a:rPr lang="en-US" dirty="0"/>
              <a:t>D</a:t>
            </a:r>
            <a:r>
              <a:rPr lang="en-US" dirty="0" smtClean="0"/>
              <a:t> is obviously bad, we must not do A”.</a:t>
            </a:r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The problem with this is that it is </a:t>
            </a:r>
            <a:r>
              <a:rPr lang="en-US" u="sng" dirty="0" smtClean="0"/>
              <a:t>not necessary</a:t>
            </a:r>
            <a:r>
              <a:rPr lang="en-US" dirty="0" smtClean="0"/>
              <a:t> that B (C, D) would happen, and that it is possible that we can avoid B from A through, in particular, laws and education.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2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religious pro-life argument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694" y="1544847"/>
            <a:ext cx="8458200" cy="4724400"/>
          </a:xfrm>
        </p:spPr>
        <p:txBody>
          <a:bodyPr>
            <a:normAutofit fontScale="92500"/>
          </a:bodyPr>
          <a:lstStyle/>
          <a:p>
            <a:pPr marL="0" indent="0">
              <a:buFont typeface="Wingdings 2" pitchFamily="26" charset="2"/>
              <a:buNone/>
            </a:pPr>
            <a:r>
              <a:rPr lang="en-US" b="1" dirty="0" smtClean="0"/>
              <a:t>Premise 1</a:t>
            </a:r>
            <a:r>
              <a:rPr lang="en-US" i="1" dirty="0" smtClean="0"/>
              <a:t>	 What God forbids is always wrong.</a:t>
            </a:r>
          </a:p>
          <a:p>
            <a:pPr marL="0" indent="0">
              <a:buFont typeface="Wingdings 2" pitchFamily="26" charset="2"/>
              <a:buNone/>
            </a:pPr>
            <a:r>
              <a:rPr lang="en-US" b="1" dirty="0" smtClean="0"/>
              <a:t>Premise 2</a:t>
            </a:r>
            <a:r>
              <a:rPr lang="en-US" i="1" dirty="0" smtClean="0"/>
              <a:t>	God forbids the killing of anything with a </a:t>
            </a:r>
          </a:p>
          <a:p>
            <a:pPr marL="0" indent="0">
              <a:buFont typeface="Wingdings 2" pitchFamily="26" charset="2"/>
              <a:buNone/>
            </a:pPr>
            <a:r>
              <a:rPr lang="en-US" i="1" dirty="0"/>
              <a:t> </a:t>
            </a:r>
            <a:r>
              <a:rPr lang="en-US" i="1" dirty="0" smtClean="0"/>
              <a:t>                       soul.</a:t>
            </a:r>
          </a:p>
          <a:p>
            <a:pPr marL="0" indent="0">
              <a:buFont typeface="Wingdings 2" pitchFamily="26" charset="2"/>
              <a:buNone/>
            </a:pPr>
            <a:r>
              <a:rPr lang="en-US" b="1" dirty="0" smtClean="0"/>
              <a:t>Premise 3</a:t>
            </a:r>
            <a:r>
              <a:rPr lang="en-US" i="1" dirty="0" smtClean="0"/>
              <a:t>	</a:t>
            </a:r>
            <a:r>
              <a:rPr lang="en-US" i="1" u="sng" dirty="0" smtClean="0"/>
              <a:t>All unborn children have souls</a:t>
            </a:r>
            <a:r>
              <a:rPr lang="en-US" i="1" dirty="0" smtClean="0"/>
              <a:t>. </a:t>
            </a:r>
          </a:p>
          <a:p>
            <a:pPr marL="0" indent="0">
              <a:buNone/>
            </a:pPr>
            <a:r>
              <a:rPr lang="en-US" b="1" dirty="0"/>
              <a:t>Premise 4</a:t>
            </a:r>
            <a:r>
              <a:rPr lang="en-US" b="1" i="1" dirty="0"/>
              <a:t>  </a:t>
            </a:r>
            <a:r>
              <a:rPr lang="en-US" b="1" i="1" dirty="0" smtClean="0"/>
              <a:t> </a:t>
            </a:r>
            <a:r>
              <a:rPr lang="en-US" i="1" dirty="0"/>
              <a:t>God forbids abortion.</a:t>
            </a:r>
          </a:p>
          <a:p>
            <a:pPr marL="0" indent="0">
              <a:buFont typeface="Wingdings 2" pitchFamily="26" charset="2"/>
              <a:buNone/>
            </a:pPr>
            <a:r>
              <a:rPr lang="en-US" b="1" dirty="0" smtClean="0"/>
              <a:t>Premise 5</a:t>
            </a:r>
            <a:r>
              <a:rPr lang="en-US" i="1" dirty="0" smtClean="0"/>
              <a:t>	Abortion involves the killing of unborn 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                 children </a:t>
            </a:r>
            <a:r>
              <a:rPr lang="en-US" altLang="zh-CN" i="1" dirty="0" smtClean="0"/>
              <a:t>(</a:t>
            </a:r>
            <a:r>
              <a:rPr lang="en-US" altLang="zh-CN" i="1" dirty="0"/>
              <a:t>who have souls</a:t>
            </a:r>
            <a:r>
              <a:rPr lang="en-US" altLang="zh-CN" i="1" dirty="0" smtClean="0"/>
              <a:t>).</a:t>
            </a:r>
            <a:endParaRPr lang="en-US" i="1" dirty="0" smtClean="0"/>
          </a:p>
          <a:p>
            <a:pPr marL="0" indent="0">
              <a:buFont typeface="Wingdings 2" pitchFamily="26" charset="2"/>
              <a:buNone/>
            </a:pPr>
            <a:r>
              <a:rPr lang="en-US" i="1" dirty="0" smtClean="0"/>
              <a:t>-----------------------------------------------------------------</a:t>
            </a:r>
          </a:p>
          <a:p>
            <a:pPr marL="0" indent="0">
              <a:buFont typeface="Wingdings 2" pitchFamily="26" charset="2"/>
              <a:buNone/>
            </a:pPr>
            <a:r>
              <a:rPr lang="en-US" b="1" dirty="0" smtClean="0"/>
              <a:t>CONCLUSION</a:t>
            </a:r>
            <a:r>
              <a:rPr lang="en-US" i="1" dirty="0" smtClean="0"/>
              <a:t>  Abortion is always wrong. </a:t>
            </a:r>
            <a:endParaRPr lang="en-US" i="1" dirty="0"/>
          </a:p>
        </p:txBody>
      </p:sp>
      <p:sp>
        <p:nvSpPr>
          <p:cNvPr id="4" name="Rounded Rectangle 3"/>
          <p:cNvSpPr/>
          <p:nvPr/>
        </p:nvSpPr>
        <p:spPr>
          <a:xfrm>
            <a:off x="1143000" y="5943600"/>
            <a:ext cx="2895600" cy="685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Disagreements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19400" y="3505200"/>
            <a:ext cx="1219200" cy="2438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533400"/>
            <a:ext cx="8001000" cy="72231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400" dirty="0" smtClean="0">
                <a:solidFill>
                  <a:srgbClr val="F0AD00"/>
                </a:solidFill>
                <a:latin typeface="+mn-lt"/>
              </a:rPr>
              <a:t>When does a person’s life start?</a:t>
            </a:r>
          </a:p>
        </p:txBody>
      </p:sp>
      <p:sp>
        <p:nvSpPr>
          <p:cNvPr id="356361" name="Rectangle 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523999"/>
            <a:ext cx="9067800" cy="396240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At conception </a:t>
            </a:r>
            <a:r>
              <a:rPr lang="en-US" dirty="0" smtClean="0"/>
              <a:t>(when the ovum is fertilized)?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‘The </a:t>
            </a:r>
            <a:r>
              <a:rPr lang="en-US" u="sng" dirty="0" smtClean="0"/>
              <a:t>Quickening</a:t>
            </a:r>
            <a:r>
              <a:rPr lang="en-US" dirty="0" smtClean="0"/>
              <a:t>’ </a:t>
            </a:r>
            <a:r>
              <a:rPr lang="en-US" dirty="0"/>
              <a:t>(ranging from </a:t>
            </a:r>
            <a:r>
              <a:rPr lang="en-US" dirty="0" smtClean="0">
                <a:solidFill>
                  <a:srgbClr val="FF0000"/>
                </a:solidFill>
              </a:rPr>
              <a:t>13 to 25 weeks</a:t>
            </a:r>
            <a:r>
              <a:rPr lang="en-US" dirty="0" smtClean="0"/>
              <a:t>, when ancients believed </a:t>
            </a:r>
            <a:r>
              <a:rPr lang="en-US" dirty="0"/>
              <a:t>the </a:t>
            </a:r>
            <a:r>
              <a:rPr lang="en-US" dirty="0" smtClean="0"/>
              <a:t>soul enters the fetus; when the </a:t>
            </a:r>
            <a:r>
              <a:rPr lang="en-US" dirty="0"/>
              <a:t>pregnant woman starts to feel or perceive fetal </a:t>
            </a:r>
            <a:r>
              <a:rPr lang="en-US" dirty="0" smtClean="0"/>
              <a:t>movements in </a:t>
            </a:r>
            <a:r>
              <a:rPr lang="en-US" dirty="0"/>
              <a:t>the </a:t>
            </a:r>
            <a:r>
              <a:rPr lang="en-US" dirty="0" smtClean="0"/>
              <a:t>uterus [womb</a:t>
            </a:r>
            <a:r>
              <a:rPr lang="en-US" u="sng" dirty="0" smtClean="0"/>
              <a:t>]</a:t>
            </a:r>
            <a:r>
              <a:rPr lang="en-US" dirty="0" smtClean="0"/>
              <a:t>)?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After </a:t>
            </a:r>
            <a:r>
              <a:rPr lang="en-US" dirty="0">
                <a:solidFill>
                  <a:srgbClr val="FF0000"/>
                </a:solidFill>
              </a:rPr>
              <a:t>24 weeks </a:t>
            </a:r>
            <a:r>
              <a:rPr lang="en-US" dirty="0" smtClean="0"/>
              <a:t>(‘</a:t>
            </a:r>
            <a:r>
              <a:rPr lang="en-US" u="sng" dirty="0" smtClean="0"/>
              <a:t>Fetal viability</a:t>
            </a:r>
            <a:r>
              <a:rPr lang="en-US" dirty="0" smtClean="0"/>
              <a:t>’: </a:t>
            </a:r>
            <a:r>
              <a:rPr lang="en-US" dirty="0"/>
              <a:t>A fetus can survive using medical devices instead of depending on its mother’s </a:t>
            </a:r>
            <a:r>
              <a:rPr lang="en-US" dirty="0" smtClean="0"/>
              <a:t>body)?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At birth</a:t>
            </a:r>
            <a:r>
              <a:rPr lang="en-US" dirty="0" smtClean="0"/>
              <a:t>?</a:t>
            </a:r>
          </a:p>
          <a:p>
            <a:pPr eaLnBrk="1" hangingPunct="1">
              <a:lnSpc>
                <a:spcPct val="90000"/>
              </a:lnSpc>
              <a:buFont typeface="Wingdings" pitchFamily="26" charset="2"/>
              <a:buNone/>
            </a:pPr>
            <a:endParaRPr lang="en-US" sz="2200" dirty="0" smtClean="0"/>
          </a:p>
          <a:p>
            <a:pPr eaLnBrk="1" hangingPunct="1">
              <a:lnSpc>
                <a:spcPct val="90000"/>
              </a:lnSpc>
              <a:buFont typeface="Wingdings" pitchFamily="26" charset="2"/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  <a:buFont typeface="Wingdings" pitchFamily="26" charset="2"/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  <a:buFont typeface="Wingdings" pitchFamily="26" charset="2"/>
              <a:buNone/>
            </a:pPr>
            <a:endParaRPr lang="en-US" sz="2000" dirty="0"/>
          </a:p>
        </p:txBody>
      </p:sp>
      <p:pic>
        <p:nvPicPr>
          <p:cNvPr id="27652" name="Picture 6" descr="Lif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42016" y="5273108"/>
            <a:ext cx="25146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12" descr="foetusDM0302_468x639"/>
          <p:cNvPicPr>
            <a:picLocks noChangeAspect="1" noChangeArrowheads="1"/>
          </p:cNvPicPr>
          <p:nvPr/>
        </p:nvPicPr>
        <p:blipFill>
          <a:blip r:embed="rId3">
            <a:lum bright="-20000" contrast="-20000"/>
          </a:blip>
          <a:srcRect/>
          <a:stretch>
            <a:fillRect/>
          </a:stretch>
        </p:blipFill>
        <p:spPr bwMode="auto">
          <a:xfrm>
            <a:off x="3404194" y="5301863"/>
            <a:ext cx="1644956" cy="161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301863"/>
            <a:ext cx="1702988" cy="1624717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  <a:effectLst/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6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6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6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6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228600" y="1647825"/>
            <a:ext cx="7238999" cy="646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400" b="1" dirty="0" smtClean="0"/>
          </a:p>
          <a:p>
            <a:pPr lvl="1"/>
            <a:r>
              <a:rPr lang="en-US" sz="2800" b="1" dirty="0" smtClean="0"/>
              <a:t>Premise 1</a:t>
            </a:r>
            <a:r>
              <a:rPr lang="en-US" sz="2800" dirty="0" smtClean="0"/>
              <a:t>:  </a:t>
            </a:r>
            <a:r>
              <a:rPr lang="en-US" sz="2800" i="1" dirty="0" smtClean="0"/>
              <a:t>A person is given rights because of their </a:t>
            </a:r>
            <a:r>
              <a:rPr lang="en-US" sz="2800" i="1" u="sng" dirty="0" smtClean="0"/>
              <a:t>capacities</a:t>
            </a:r>
            <a:r>
              <a:rPr lang="en-US" sz="2800" i="1" dirty="0" smtClean="0"/>
              <a:t> of reasoning, self-awareness, moral autonomy and having certain pleasures or pains.</a:t>
            </a:r>
          </a:p>
          <a:p>
            <a:pPr lvl="1"/>
            <a:endParaRPr lang="en-US" sz="2800" i="1" dirty="0" smtClean="0"/>
          </a:p>
          <a:p>
            <a:pPr lvl="1"/>
            <a:r>
              <a:rPr lang="en-US" sz="2800" b="1" dirty="0" smtClean="0"/>
              <a:t>Premise 2</a:t>
            </a:r>
            <a:r>
              <a:rPr lang="en-US" sz="2800" dirty="0" smtClean="0"/>
              <a:t>:</a:t>
            </a:r>
            <a:r>
              <a:rPr lang="en-US" sz="2800" i="1" dirty="0" smtClean="0"/>
              <a:t> A </a:t>
            </a:r>
            <a:r>
              <a:rPr lang="en-US" sz="2800" i="1" dirty="0"/>
              <a:t>human </a:t>
            </a:r>
            <a:r>
              <a:rPr lang="en-US" sz="2800" i="1" dirty="0" smtClean="0"/>
              <a:t>fetus does not possess such capacities.</a:t>
            </a:r>
          </a:p>
          <a:p>
            <a:pPr lvl="1"/>
            <a:endParaRPr lang="en-US" sz="2400" i="1" dirty="0" smtClean="0"/>
          </a:p>
          <a:p>
            <a:pPr lvl="1"/>
            <a:r>
              <a:rPr lang="en-US" sz="2400" i="1" dirty="0" smtClean="0"/>
              <a:t>------------------------------------------------------------------</a:t>
            </a:r>
          </a:p>
          <a:p>
            <a:pPr lvl="1"/>
            <a:r>
              <a:rPr lang="en-US" sz="2800" b="1" dirty="0" smtClean="0"/>
              <a:t>Conclusion</a:t>
            </a:r>
            <a:r>
              <a:rPr lang="en-US" sz="2800" dirty="0" smtClean="0"/>
              <a:t>: </a:t>
            </a:r>
            <a:r>
              <a:rPr lang="en-US" sz="2800" i="1" dirty="0" smtClean="0"/>
              <a:t>A fetus does not possess the same rights as a person.</a:t>
            </a:r>
            <a:endParaRPr lang="en-US" sz="2000" i="1" dirty="0" smtClean="0"/>
          </a:p>
          <a:p>
            <a:endParaRPr lang="en-US" dirty="0"/>
          </a:p>
          <a:p>
            <a:endParaRPr lang="en-US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</p:txBody>
      </p:sp>
      <p:sp>
        <p:nvSpPr>
          <p:cNvPr id="34819" name="AutoShape 2" descr="data:image/jpg;base64,/9j/4AAQSkZJRgABAQAAAQABAAD/2wCEAAkGBhQSERUUExQWFRUWGBoaFxcYGBcXFxcXHxcXFxQXGBUXHCYeFx0kHBwUHy8gIycpLCwsFR4xNTAqNSYrLCkBCQoKDgwOGg8PGikkHCQsLCwsLCwsLCwsLCwsLCksLCwsLCwsLCwsLCwsLCwsLCwsLCwsLCwsLCwsLCwsLCwsLP/AABEIAMABBgMBIgACEQEDEQH/xAAcAAABBQEBAQAAAAAAAAAAAAAGAgMEBQcBAAj/xABGEAABAwICBgcFBAgEBgMAAAABAAIRAwQFIQYSMUFRYQcicYGRobETIzJywUJS0fAkM2KCkqKy4RQ0wvEVFiVDU2M1RGT/xAAZAQADAQEBAAAAAAAAAAAAAAAAAgMEAQX/xAApEQACAgEEAgECBwEAAAAAAAAAAQIRAxIhMTIEQRNRcSIjM2GBkfDh/9oADAMBAAIRAxEAPwDW21mnYQewhcfSa7a0HtAKwKg2q09V7h2OIU2ljt5TPVr1OyZ9VJMc2ynY02zqsaJ2wAJ7YVLjWgNpdR7WmZEwWuIInas8t+kK/b+18zQp7uluvRaHVqLIOUyQit7o7ewRs6LqDSDTqVGwIgkOEd4Vbj3RY+sGBldsMJMOac55gqNQ6c7f7dNw7CD6q1temKwftc9va38E2pp6vZxOlSKG16Mbmm3VNQFsnJjo8yFJZoKGfFRJ5nrI1paWWrmNf7Voa7YTlPiplHFaL/hqsPY4JW7Omf1mMoiC3UMZDVj6LMsRujr5z8RJkL6Qq0Gv4HwKgXGjlB/xUmH90JUqlqBu40fO5vGEbp7E7b0aTx1iJ7B3Lbrro8tH7aIHZkqi76JrQ7NZverayWhmWPwOmZLSO49iSzR462qHHYTl+e9GeK9H1ClkKruwbU9hWD02AavWI+8f9kawUGCFLR2uCAXGJkb5Ejfu/umq2F1mMIeJORG6BmDP4clqFKyYc5z3wfzKbxHDmFh2HIf2Gf5zTajugyStSe1oyOYzjYPzkizR7C9bVJaPhG2FPOHjZJEZdWB5Qnre2qCAx0jfICWTtbDKNEvFawt2N1nBmsCBkTu5K90P0st6dAMqV2l08xlHNDdfDBUB9pJIaQJJI2GNvd+KmaBaFUKvtm12a+qWxmRtnZHcmpuP2OPkPqGP27/gqsP7wUunXpne0+CHW9G1mzW1NenrCDDj275Xq2gbS1rW3DwGggZDzIglKdCJ1rSJnVHgE2cKpHPMdhIQ3e6F3OoBQudRw3nWz7pUAYLjNP4a1Gp2kj1CVxT5QBh/wNhMh9Qfvn6qjo9GFFutqXFyzWJJioIM7ZEKNh11iocRWoMiPiaQZ81Ho9JOpUeyuw0ywxvJKZRS4QcE86DU7Ye2ZVe8sAbDo2TxAV7hn6tDrdMRdA02MLW5Ek7TnshEWH/qx3rknYD9E9V3ah3pcdGFxxewecohofAe1CnTVVixpN41R5NJTYu6OPgc6G6v/TiOFR48gn8Co61jet/brjylU/QndE0K1PcHz4j+yvtHR7m/Z/7anmwLROLUpIne8fuUvRRba2Ftyn3rvUryn9Df/wAZHCq/1K4ojmUU9I6IPxJJ0opa23Lih6no9U9mahgBonmoNhQFSqGzE71NRGsMf+Y6P3z4Kr0kxZlWm1rCSQ6c1KusIpNpmQBA2/VUIAgLtHCD7PbyTtE5ogZgetavqAtJgZb9qqG2ZA2LknRxo0u5tJw+27B6Kts8Ol21SdJrg08JtSDqk6o/lKErfESBDnGe0pXGx06DgW9Rnw1XDseVJbi16zZWce2D6oNtKhO8lGmNGHt5sYfJI1R1E600uvN5a7tap1fSmoWwS3W5A+p2qmtnAMlxhRqtzr5AZdqBkrHql37QnW6x8O9O0bU8fJItbeFbW9HJZ5ZDVDHQzb25BlPm0JEbVLY1PBqn8jH0IH7zB5yA/FVPsHUnfFHD6I3DFBvsMDwRHFPDLXJOUEynt8QmW1QC0jVLgYd807OO3gjXRvA22zD7JxcHx8WeQECCgEUnU3hjxkR1XbYOwtPI/VH2j1RwYaYiQJbMxHD/AGW6L1LYySjT3LY13cAV43PFh8kD1ulZtOo6nWtqjHsJDgIMFSqPSjZu+IvZ8zUltHAuN0zeCEttyz70Icoac2L9ldo7ZHqrCli1s/4a1M/vBGphRcCq0jJw8Vhul9UOvK5G32hz47lsbbem4gy094TV9o/b1M30WOPHVE+KopUmK1uZzoW34u5aTaZUh2KBbaOUKU+zZqzwJU9oin3KdjDtD9WOZ+qCunS41aFsOLz/AEo1oDqM7fqoGnOhP/EBSBPVpkmJgmQBtVMTqVsVgj0JPAp3HHWb6FEWC3AY/EGn75PixRsB0KqWVZwpNPsXgT1gTrDtTjbCsyveE03atQDVMZHqwYW2TUpNp8ojJ1X3KHohv4t6zNbZVmO2V5Dmh7a9EVYD6ZLzOs0iRJjaF5ZtLfBVvcp7IRb1A6SOsOcbEIsw0s1Kk7T1eIhGNKl7qq3m4fzKrxy0FNlJo3F22J274UW9ikEm0iLfMqlo1nEtduVhhGhD6rGuDwNbdBUUh3VlwAjLONyP9E5NJkmert/uoKbcXZqzRUMn4QcqaPG3Y9rnB2QIiY2wckPW1R2sYEiT6o3xEB2uORn+JVuB6J1KnWaWiVHFKUoW92afJivhhKuSb0gs/wCk2x2ddn9JQjc4K8RUyIIaecHLYtB6RcIccNosESx7Z4ZNMqiuCH0GOG5jf6iFuXB5LW5EtsNqUiBUYW6wkTvHFGd7YOrVWtbA1aVMknmFG0mA1rYzM0vwyV7a5Vif/wArD4EqU2OgUxKrqksnOYy3pVmzYqn23tKpdzJ8diubFSyutjTiXstbZis6bVDt6exWdKlsWXk1imtTzVwNCWCErFbOEQkAJbgkLiYo3Vw0VRz3K0wW2LHsnbmDz26v1TFm/NX1NsgH8/mV6OBbWZcwAdJmGhtenU1R12wTxI489n5CHbCwa6qS5oMM2FHvSHYGpSpPb/23EOHIjq+nmhfDbfru+QLmeXKJR4M1e6Xv4BxHdKYBlwHNNXlQi6cActY+qs7uyDX5dvkrNUL6shUr2o0nVqPEHc4j6q1xDSm7o0KTmV6gJLp6xMx2qkotzWkaOWDH2Z1mgxMSJjJPKlGya5SI2hWlt5WZ7yqXZxmBsWpud7odg9Fk2gdCKU8Xu9Vqt06KYUXyUJ1uMqfcpWI6Q0qDg2oYJEqPbDrUx2eiE+kGDcDkwepRdIKsMKWlts7ZUHeplLF6LtlRp7wsXZbZ7SlVKBGxyFNhpRtoew/dPgvLEBVqt2PPiV5N8jDSUNA9WqT9539Sg6VGRTOeZdty38FY0W9Wt8zuz4lX6UmRTMR1nZcM0SO4u0SJeMmm3fs9EfaEs9zT+VAl87qN7R6LQNCWxRp5fZUI/ps1+T+r/Aqws2PqvDxI1HEDnrckrRZpzAP5lSsJfNWoQYIpPzjZ19qZ0XG2RPOOe1J4nRf72Uzt6IolaeNmz7/9JQletb/h6OqI9y2d2YeZRppwz9E7/wDSVn15ix9lbMLR1qZAM7AHmFsSPOYdVLdrqVMlgeRRMTGWzNMa+b9vWsyPMqZQM0KXOifQL2C0tetTa7MOtyO6VB9h/RndgfiRBhhzVXf2BoXFSmdzjB4jd5KdZHNTy7s1YuoT2wU9j8/pwUCzfIUyi4FZiw+E+wKNTqDeq7FNJmUQY6ztzRnu38l1KxZbFxWc1okmAmqdw14lhBCBat/Wu3DJ0cNjR3gq/wAPw00miHEcsyB3bU/xf2JqCK32hWtTE20qWu6QI4Z+AQ5bYmG5VCGFn2pkEHMEHf67lf03B9vLT1i2RII5xnmteH6EchEvcXZc21TOHNIa8EapD2kZQe3v3Kis8PeHPJGRp9U7jtmOzgpNakdcl56xg5b5EN/PJKwtzgK7HEmBrCTlmCOqN2wZclDLK51Q6xfluVmEXI/SnfMfVFxsDcEFn3d+WcQhB2dy/tPqtD0ZpZBbZr2ZvQF1bQ06jmO2tMFaLo2YsXnk70KBsW/zdX5yjXCnxh9X5XeiJ9CK7EbQdnuKfMz/ADLRr93VAQBoUz3VAdnqjvEXZtHMeqi+SpdWw943kPohvSfBK1xdONMCAAJJhElp+tHYvN/W1O0eiZK0Bk9at7N7mO+JpIIHFNG8c7YwqHjdQuvKzBDfeHrbUT4DhAfSDtYyoy1Lg0Sgo1q9qykYyqfsFdRE+01HubnlHgV5MsOdq0kS+TEAofFOudwLyOHxKoxu5NSjQe6JdrTHargs9zcHd7yP4lRXzT/href2o/iVpcC4u0RVevrQ3VjMeQhaNoe2KFPLiFndUZM3ZrR9EgfY0x2qEV+Bmzyv1f4JOHgNdVLsgaTvNxTOjAdGWzd2Jum2PayT8JHiXJeiruqBB8Uni9F/vZTMvy0y00zb+id/+krLr0y2z+R/9S1XS5s2nePQrKajpba8hVHmtsfZ5kjTMMZ7i3PGi70CdwH9bbn/ANb2/wAwScHdNvaT9x48k5g+Trc8C8eYWeXb+h1wUen2Gu1zWEQ0weOfFD1tiDWROZjw4Zo+0lsA4XEtJlo60iBmIgceazh1kQQZ+1qnlDWumd+0+CWk+S0G62LJ+lBbGrTnfnMKTR0rEFxaWmOcTuVTWx9tENbRph5mC85tBGZgDM+SjV7uoXS/YR2bRmNXyXPjT9FFJoNv8WalEkZGARnv5KpuGhsAEPyzIIJJ2n/ZP6HsGoWvEkFwJOZIk6s8OqpTMKLZpEy0H3Z36v3TzGxQ2TaK87g8cXrlrvYkNIiAGSTx6xyHgrvBf8YW6z3A55623lDmRHanbPDQwyCQZzlXlMZQO+V3WkqSBx3sYNPrsIEZEHMk7Z25/REGHVIGfYc8uAhVYogZxnuU7CasmPz+fzuTYp3MScaiV2lJcxtKoxoLQYflu2jwXrO6DqbnARLHjujWjxB8SpulVMmgGN/7jw0bwMiSfJVtpaGnSe056lN+e6SI/Fdyr8yzsGvhf13MMpma7u0+q0vRlmTVmdsB7V/53rUtGm9VpW6fBi9ICMS/zVX53eqL7apGGVj+y5Bl2/8ASanzu9UX1MsKqcxHmifQguxYaIU+rQHIeiMbzOpTHMeqGNFKedIcB9ET1hNamOf0WZ8l0Xlh+sPZ9V1reu/t+i9ho67uwL1ueu/5laHArMYxxmriVff70eYCvtGrt7dZhIEOOSptLRGJV/mafIK10duWVLiq0Pg7fx2pErs3eWtKxv6ovW51ZdvZ6H+68uYrT1A1wM7R9fovL0fHd40eLmdTYA2bh7OqTmJdl++qrSl0ikZ+0+Moy1uCtcO/UvPM/wBaqNKTIZnPXf8A1LBI3Y+0SLVqghoG0Tt7Fo+hzj7KnPBZdWdBlaXoVUmjT7FJdGbfLX5v8FjhroNxMQGk5kRMu4rui9wCB1m7FWYs8+8E5QP6jwVhokJaJaIgcFPxXcEVz46wxl9S70oaDaH5h9VkTBItu2qti0kZ+hvjcW+qx21Mm3HB1X0W6PDPJlyadggm3s/3x5FO2TSGU3bhUqD6pjA3fo9l87h5OUuiyaYHC4qDyKzS7DrgZ0jqvfUqs9m/Va2WZhtMnqnXcQS55nINiBEk8BDEbGnq1Q2qBVEOdSeNV0CWuNMyQ9sRkMxq5hH+MUuu86hPuj15yGzqxxPFZxjFdpuntcJ1XhzDvbIGsAeB3g90Ll70aMcW42vX/D2E2tNkHVnLgpGJMD84/wBlMtabYyHZP9lFxQQ08/TeoW7NSjsO6PuI13DeVdVajgJLZQ1gmKtaSyRlmAr27xnMBgBdq7NwHH+yWUdx01Q6b5wgOaQDsglT7Kq12w+KqaNRzjLzMGQIhPOt5MgkHiPQpHENSLyo8AJOGXGrVA4qro3bvhcOwqVa/GN2Y/P54LkXpdk5K0EeMsljQNzx5hwVHXr/AKPdCZ1GOE8Tq5xyRRTYHHMAgEGDGR/MoSvaWpb344a4/lWzJHdSMev8Okw3CKcvcOS1fR6nDG8gsqwRvX8FrmBN6oWqZP0jNbke/qfO71KML0xhUcSPVCOrNV/zO9SjDFBGH0xxe31RPqQj2CHRdnXbyb9AiEf5hvKfRU2i7et+6rqh/mOwFZvZcvMLHWd3JFn8T/mKewkfF2/RM4Xm53zH1V4cCsyLTR+ridc7wWn+UKt0evhUutZoIkQ7t4qy6QMsUrcwz+lUeAP1a47SFNdmer5K1eLjl9DShS1mQeP0K8nLI7V5PGbiqPJcE9zMrdjg2u8AgariJG/WnYodxdl9s0kCTrFxgZnWC3ssB2geATb7CmRBpsI5tb+CGMtq/Y+db/4WntWkaFP9xTn7oR1V0ftnfFQpHtY38E7QweiwAMpMaBsAER4Keio0XzZvklqozrGiRrgiMh4a0q60Pow0Hkim70foVfjpg+P0KctcFpUxDGx3lLhxuEUmXy+TGeKMEuCNjtObOr2T4ELFrWmPcEHPXqyO6Fvle0a+m6mZ1XCDxjtQs3ottQ5rg+qC0kjrAjMQdy0pnntbkXBX/ollyqn/AFKXbgnWz6ouSO8gq3t9FmMp06bXuim7WExJOeRy5pdPR0BrgHnrVBU2DIxEKMotuxkRcUw8uc6prGG0iNXieYWPV6pN3WLtmeqY2kELdauGSwt1toic+CA6vRVX9q54uKZBmAWOynbvU3F7mvxpxUkpOl7+1FNhtyD+e1N4vXnJJxTBqllWDKhBkAgtnVIO8TzBBTeJUCNY7dhb2KbjUiqlcdiFTtA5wPAq+tGhtWQMozPltQi/FajTqtZHOR5KSytXcInI8c/IKji2EEg2bfUm5l7RylJfjrHZU5qEbmj/AFHIKhstHgYdUM5ZbPID1Kv6Fs1ggDVChNKPspoQ5aXPtIyIjccirW3HWHEx+CqG5EEQrTD6svbO6Se7P6KS3YstkFFGsAT4eCH9JXN9lfsaZf7PXLYgwaYMjjsKS/EutHYPME+ip8UvfZ43bPHw3FJtMjc5zS4QR8pC9CLU1X0MU4tKzJcCb1+8LXMGb1O76IOx3RdtpfVWU59n7TIHPVBGuwTvBaRB5EbkbYW2KZ+U+irkJ+kZlaiajj+0fVF2Lj9GtxxqBC2GMlxPM+qLMUb1LVv7U+S7k6meHYJ9Fxm7sCtrIzWdyH1Vbo62A7uU7DHe8qHkPVZvZoCXCPhJ5lQtH6k6x/ad6lS8HPup+ZVOiVfWYTGeeXeVohwI+TNuk8xir+dOmfUIZta4p1dY5gOGXajbT2pGKtJA61FkgxxKBcehtaoBvg5bErjUrPRWZT8b42uDYLOoxzQeIC6qzRy9a+3pmROqF5DijzrZnOF43W316n8Z/FWdTH7gDKvU/ilAzrMhusJJLojxUNtw7iR3rllIJT4Yef8AOV2P/sP8j9E5T0/vB/3ye1rfwQG26dxKlWlQlwBQ5JFY+PKTpB5T6Rb3/wAjT2saplHpFvONM9rPwKzejckznvVrhlUl21PSM5oNt0g3hMatE9zh9UxR6Xq2+jTyJG127JVOHt64/O5CVAnM8z6oSR01i06TnuaSaDchPxH8FItukzWMew/m/ss6tapFB5bE5AT2pTPaMaXOygSSFxx32BmpN0/bvou/iCcbp9T303/y/isysMTDyIfMbVdsg7EjdAXGl+MULuiAGvFRhlhIGYMazTB35HtAQlRutanqOzLdh3wrWFAv7D7bCARtzgHjyU5x1Fcc62KqvbAmQplmQ0RsUelVBMEQSplBmeW1I3RqjJ+i2szMRPMwpmoT2JljwAJUg3TRtP4KMtyuw64ACdkApijfZEt35D6qHdXuuYHwD+Y/gnsPoZz4JOu4nJKAjPhtUGpSNe/sR92sD3AFx9FY13aoIUjQOy9rdVLkjqUgWM+Y/FHY3+pU8e3M5maUNyDpjifscZJEZ0qesCJEwdoPKEUYBj1vcjV1WNqDa2BB5t/BZLpviftMSuHgyA/VHY0Bv0KrKeIuadZpII2L03TPMN5fo3bf+CmOxoHooVxgVAke7HV+Hl2LIWaVVXbajweLXuHlvT9vpK6ZNat/HP0UpQbGVGrW1EMLw0QMvRIwvbUPMIWwPTaiG6r3PJOesYO7fnKv8GxCm5r9V7SSchInZw2qTg0NaDHBmzRHMFds8Ip0vgkd8+qp8YvX0bEOpu1XdWDE7TwKHbHSW6cQDV2/stVNWlHKsIce6Pbe8rCtVdV1wNUaroAG3ZCqbnoatXmfaVh+80z2y1Kw/SO5dUc0vBDT91dxPSy6p1dRnszw1geGewriyxluO9ajpvYusP0Jp0WBjXuIG8hv0C8h+704vKLQ57KRBMCJ4Lya0TpmX6O2rXuptcJEuJHcl6W6Ll1UG3oSA0moW8dsnuUvROjL6U7If6IxDgxtY/skeRUIP8bFxdDDWUnRsPgpVowz3H0WpVsOaKFLqtzA+yOC5pPbMbaViGtBazIwJ8VRqzVj8nRJKjLMEt/aua39r6SrPR+mdd2RyULRcHXBAmNc+DSiHQ9+q2oYmch3n+yq3SMyL/CaMvjkfRAmkGGtoXT6dMu1WkRJz2AlaPhtPrGMsigDSMF17VO4VDmeWSaPIMn4BZuq06vWjVLTnnMSYSjjzqYbrMBBcM+IBzyKbssebRpvY1klx2zAHVjvVXcYiXNa0xDZ1RwkyUk1cv2KwcFF6ufRLuLnU1dVhzc55Iy+I5CexPs0kcz4dm8HM+IyVFUrk7U0SmaTJ3vZeXmltV2yGjl/dL0ds6l5XAeS5jBrvkkyAcmxzOXZKoFp/RjhH6LUqkZ1H5ZfZbl6l3ghKjhAxegZLzkZERl2iN3+6YtrojajW/wgVKZMZx4E7D9O9AzW7jtH+34qeVey2KXouRcvcIgKXQwsmC7NV9jdRkURW1fqhYZto1rcZ/wQEHan6RjuTdS7/PooLKr3nUYC97sgBnPYpKLZTZCcVu3PeKVMaz3kNA5krQadBlhZQNlNpc8/edGs895+igaKaI/4Z3tq0GsRDYMhgO2OJ5+CqelbGtSz1Ac6rw2N+qOs70A716eHHoW/JgzZNbpcGQV7jXe552uJJ7SSSm0mF0KhE4ck2Hpbk08QSgB5lRSKV64bCoLXJYcgAittKq4bqGoXM+6SS3lkVbYXpeGOBezYdx/GUEConBVKNnyHBr2j+kFs57jr6pccg7Lz2K1vcLFe6DmuiAMxBBnKZWHsuXBXWE6XV6BBY8iPDwUvhj6KfI/ZoGlluWsY2ZhzvLJeVfhvSawt9/Sa48RvJ2ryb42I2U+hzNapTb+w4+KJ79sUasZzPd1XIf0IZ75vKkiTEBq29Sd/1/3UMfdi4+iK2tQcG05dMxHADgEzpu6LGvzAHopty4k0xwj6Kt6RTFhV5uaFYVfqIzzRJ2rruOQFKp4kEBX2jDQKMnedvDaZQzhDy2k/OAWweeatqlxqWbWja8+QAn6BPLgohzFNI3uJbTcWs2ZZF3Ek8OSpH1J5puc+xdXTh5JcV1IcV0Dh2rxSXJTigDhK1nRumKmH2pY4+7a+QHEDXDzryB9oBzSDwKyQoo0F0jFB5pVHBtOoQQ47GVBEOJ3NcOqe47k0HTFfBs1ITBj4gJE7dufIrKtJn+xxJwHwuYCe0n1/utMw24BY4EQ5jsuBaTnnwnPsKCekbBdWtTrgyKgLSf22y4eIJ/hSzVJpjwe+xEIEAhSKeJlo25Kuw2r1dU7keaJ6IU3MFaq3W1s2Md8AG5xH2uzYsUYOTo2SnpVlTgGD1b12R1KYzLiNuf2R9paFhWB0rVp1BLjtec3HlO4cgolo1za7SYmCCBkI3ADgFbtpF2ZyWyOGMDJPLKZCxO81Gydqw7TrFHVrp0nJsAD7uQyW1YjbtMl3wtzM8tp8F8+4jd+1rVKh+25zvEyB4R4KktkSXJHaU4miuB0KY4qomquwFOPOSjvqfZ8eSAOgpYKQ0JRK6B0FKDkgJYC4B3WXdZJKTU3BAD9Fy8uMXkAaBofIq5fcaPEojxkzRd88ebQqLRFvvHfKwIhxNg/w5O/2oA73j8Fmxdmch0RArt95THZ6qn6U6v6D21APCVbNeXV2zxCoull/6Gwcav0KshF3AGwMW7uceifxGr8Dfut8zmfoo1v+piRmR27ty7evl7uWXhknKEemcynEzQPqnV0DybiUspNA7UAK9nCSQluSSg4IISITpU3R/DDcXFOmBk5wn5Z63khHTV9EA+3s6QeSTqtnWJMBzhqtndEiBuzVppFYC5t3U2jVqDrsG0F4mAOZEt71JvcPgMbuBDo5j4e4bUq4ZGY3EEd2ao0mhE2nsZvhztdgLQZdkGxnOyOZlbXh9jqUqbTtDGggRAIaJGXOUGaG6Mal3VquHuWOPsZ3lw1gRxDWu28exaCXQNijjhpstknqpFbWt2sd7TcPi35byrCps2pt8EQYg7VCdcFgghxaAYIzJ4Nj6qzdkQb6RMW9jZ1A34nt1RyDoaT5keKw4rRelS8cG0WOyfUJqOA2NaJbTb5uPas5SS5Oo8kuK7C5CUYQ6YySGshOFcdsldA4EqEgJxAHgEsJK6FwDyQzMkpVQwF6i3JdAdC6ugLy4cNM0PoO13mDlqjyV1iNE+zYONTu+Jx+iFdHq9SjrS/Vkj4oEiDBzVhe3lQspQ8Oh07svi581HHFpsI7RSLD2EXDRt2fihXpgqTb0BsmofRWLMTeK2sajQeccO1UOnlR1y2iNdrg0kyCMtmZzVUia7gmerTDd8ntCjvO1ddVkmTJnadqbq7CulBVAdUJa80QIXl06cKbo7SnSE1R+IoODhSSlEJLkAcK0rohwlhc+qSC6dUDgIknvnyWdW9EvcGtElxAA5kwPNbRoxg3+ELQPs5O5ztPimijjYW3VOXBRKlOW81PusiDuKbtGTUA5z4ZphS1tLYU2NYPsiPx85SG2pDnkucdcgwdjQGgBrRuG08SXHkpGsvSlGGBSl2ewJt41nRuT9epAUevVFKk+o77LS49wlAGG9JeJ+2xGrHw04pj90dbzJ8EKp26uDUqOedrnFx7SZPqmkoxwrkrpK4UAJKbeZPIeqcJjNNAIOCwlhICWEHToSguBKaEANVzmAnmBMMzcSpIQB6V5dBXEHD/2Q=="/>
          <p:cNvSpPr>
            <a:spLocks noChangeAspect="1" noChangeArrowheads="1"/>
          </p:cNvSpPr>
          <p:nvPr/>
        </p:nvSpPr>
        <p:spPr bwMode="auto">
          <a:xfrm>
            <a:off x="68263" y="-666750"/>
            <a:ext cx="18669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0" name="AutoShape 4" descr="data:image/jpg;base64,/9j/4AAQSkZJRgABAQAAAQABAAD/2wCEAAkGBhQSERUUExQWFRUWGBoaFxcYGBcXFxcXHxcXFxQXGBUXHCYeFx0kHBwUHy8gIycpLCwsFR4xNTAqNSYrLCkBCQoKDgwOGg8PGikkHCQsLCwsLCwsLCwsLCwsLCksLCwsLCwsLCwsLCwsLCwsLCwsLCwsLCwsLCwsLCwsLCwsLP/AABEIAMABBgMBIgACEQEDEQH/xAAcAAABBQEBAQAAAAAAAAAAAAAGAgMEBQcBAAj/xABGEAABAwICBgcFBAgEBgMAAAABAAIRAwQFIQYSMUFRYQcicYGRobETIzJywUJS0fAkM2KCkqKy4RQ0wvEVFiVDU2M1RGT/xAAZAQADAQEBAAAAAAAAAAAAAAAAAgMEAQX/xAApEQACAgEEAgECBwEAAAAAAAAAAQIRAxIhMTIEQRNRcSIjM2GBkfDh/9oADAMBAAIRAxEAPwDW21mnYQewhcfSa7a0HtAKwKg2q09V7h2OIU2ljt5TPVr1OyZ9VJMc2ynY02zqsaJ2wAJ7YVLjWgNpdR7WmZEwWuIInas8t+kK/b+18zQp7uluvRaHVqLIOUyQit7o7ewRs6LqDSDTqVGwIgkOEd4Vbj3RY+sGBldsMJMOac55gqNQ6c7f7dNw7CD6q1temKwftc9va38E2pp6vZxOlSKG16Mbmm3VNQFsnJjo8yFJZoKGfFRJ5nrI1paWWrmNf7Voa7YTlPiplHFaL/hqsPY4JW7Omf1mMoiC3UMZDVj6LMsRujr5z8RJkL6Qq0Gv4HwKgXGjlB/xUmH90JUqlqBu40fO5vGEbp7E7b0aTx1iJ7B3Lbrro8tH7aIHZkqi76JrQ7NZverayWhmWPwOmZLSO49iSzR462qHHYTl+e9GeK9H1ClkKruwbU9hWD02AavWI+8f9kawUGCFLR2uCAXGJkb5Ejfu/umq2F1mMIeJORG6BmDP4clqFKyYc5z3wfzKbxHDmFh2HIf2Gf5zTajugyStSe1oyOYzjYPzkizR7C9bVJaPhG2FPOHjZJEZdWB5Qnre2qCAx0jfICWTtbDKNEvFawt2N1nBmsCBkTu5K90P0st6dAMqV2l08xlHNDdfDBUB9pJIaQJJI2GNvd+KmaBaFUKvtm12a+qWxmRtnZHcmpuP2OPkPqGP27/gqsP7wUunXpne0+CHW9G1mzW1NenrCDDj275Xq2gbS1rW3DwGggZDzIglKdCJ1rSJnVHgE2cKpHPMdhIQ3e6F3OoBQudRw3nWz7pUAYLjNP4a1Gp2kj1CVxT5QBh/wNhMh9Qfvn6qjo9GFFutqXFyzWJJioIM7ZEKNh11iocRWoMiPiaQZ81Ho9JOpUeyuw0ywxvJKZRS4QcE86DU7Ye2ZVe8sAbDo2TxAV7hn6tDrdMRdA02MLW5Ek7TnshEWH/qx3rknYD9E9V3ah3pcdGFxxewecohofAe1CnTVVixpN41R5NJTYu6OPgc6G6v/TiOFR48gn8Co61jet/brjylU/QndE0K1PcHz4j+yvtHR7m/Z/7anmwLROLUpIne8fuUvRRba2Ftyn3rvUryn9Df/wAZHCq/1K4ojmUU9I6IPxJJ0opa23Lih6no9U9mahgBonmoNhQFSqGzE71NRGsMf+Y6P3z4Kr0kxZlWm1rCSQ6c1KusIpNpmQBA2/VUIAgLtHCD7PbyTtE5ogZgetavqAtJgZb9qqG2ZA2LknRxo0u5tJw+27B6Kts8Ol21SdJrg08JtSDqk6o/lKErfESBDnGe0pXGx06DgW9Rnw1XDseVJbi16zZWce2D6oNtKhO8lGmNGHt5sYfJI1R1E600uvN5a7tap1fSmoWwS3W5A+p2qmtnAMlxhRqtzr5AZdqBkrHql37QnW6x8O9O0bU8fJItbeFbW9HJZ5ZDVDHQzb25BlPm0JEbVLY1PBqn8jH0IH7zB5yA/FVPsHUnfFHD6I3DFBvsMDwRHFPDLXJOUEynt8QmW1QC0jVLgYd807OO3gjXRvA22zD7JxcHx8WeQECCgEUnU3hjxkR1XbYOwtPI/VH2j1RwYaYiQJbMxHD/AGW6L1LYySjT3LY13cAV43PFh8kD1ulZtOo6nWtqjHsJDgIMFSqPSjZu+IvZ8zUltHAuN0zeCEttyz70Icoac2L9ldo7ZHqrCli1s/4a1M/vBGphRcCq0jJw8Vhul9UOvK5G32hz47lsbbem4gy094TV9o/b1M30WOPHVE+KopUmK1uZzoW34u5aTaZUh2KBbaOUKU+zZqzwJU9oin3KdjDtD9WOZ+qCunS41aFsOLz/AEo1oDqM7fqoGnOhP/EBSBPVpkmJgmQBtVMTqVsVgj0JPAp3HHWb6FEWC3AY/EGn75PixRsB0KqWVZwpNPsXgT1gTrDtTjbCsyveE03atQDVMZHqwYW2TUpNp8ojJ1X3KHohv4t6zNbZVmO2V5Dmh7a9EVYD6ZLzOs0iRJjaF5ZtLfBVvcp7IRb1A6SOsOcbEIsw0s1Kk7T1eIhGNKl7qq3m4fzKrxy0FNlJo3F22J274UW9ikEm0iLfMqlo1nEtduVhhGhD6rGuDwNbdBUUh3VlwAjLONyP9E5NJkmert/uoKbcXZqzRUMn4QcqaPG3Y9rnB2QIiY2wckPW1R2sYEiT6o3xEB2uORn+JVuB6J1KnWaWiVHFKUoW92afJivhhKuSb0gs/wCk2x2ddn9JQjc4K8RUyIIaecHLYtB6RcIccNosESx7Z4ZNMqiuCH0GOG5jf6iFuXB5LW5EtsNqUiBUYW6wkTvHFGd7YOrVWtbA1aVMknmFG0mA1rYzM0vwyV7a5Vif/wArD4EqU2OgUxKrqksnOYy3pVmzYqn23tKpdzJ8diubFSyutjTiXstbZis6bVDt6exWdKlsWXk1imtTzVwNCWCErFbOEQkAJbgkLiYo3Vw0VRz3K0wW2LHsnbmDz26v1TFm/NX1NsgH8/mV6OBbWZcwAdJmGhtenU1R12wTxI489n5CHbCwa6qS5oMM2FHvSHYGpSpPb/23EOHIjq+nmhfDbfru+QLmeXKJR4M1e6Xv4BxHdKYBlwHNNXlQi6cActY+qs7uyDX5dvkrNUL6shUr2o0nVqPEHc4j6q1xDSm7o0KTmV6gJLp6xMx2qkotzWkaOWDH2Z1mgxMSJjJPKlGya5SI2hWlt5WZ7yqXZxmBsWpud7odg9Fk2gdCKU8Xu9Vqt06KYUXyUJ1uMqfcpWI6Q0qDg2oYJEqPbDrUx2eiE+kGDcDkwepRdIKsMKWlts7ZUHeplLF6LtlRp7wsXZbZ7SlVKBGxyFNhpRtoew/dPgvLEBVqt2PPiV5N8jDSUNA9WqT9539Sg6VGRTOeZdty38FY0W9Wt8zuz4lX6UmRTMR1nZcM0SO4u0SJeMmm3fs9EfaEs9zT+VAl87qN7R6LQNCWxRp5fZUI/ps1+T+r/Aqws2PqvDxI1HEDnrckrRZpzAP5lSsJfNWoQYIpPzjZ19qZ0XG2RPOOe1J4nRf72Uzt6IolaeNmz7/9JQletb/h6OqI9y2d2YeZRppwz9E7/wDSVn15ix9lbMLR1qZAM7AHmFsSPOYdVLdrqVMlgeRRMTGWzNMa+b9vWsyPMqZQM0KXOifQL2C0tetTa7MOtyO6VB9h/RndgfiRBhhzVXf2BoXFSmdzjB4jd5KdZHNTy7s1YuoT2wU9j8/pwUCzfIUyi4FZiw+E+wKNTqDeq7FNJmUQY6ztzRnu38l1KxZbFxWc1okmAmqdw14lhBCBat/Wu3DJ0cNjR3gq/wAPw00miHEcsyB3bU/xf2JqCK32hWtTE20qWu6QI4Z+AQ5bYmG5VCGFn2pkEHMEHf67lf03B9vLT1i2RII5xnmteH6EchEvcXZc21TOHNIa8EapD2kZQe3v3Kis8PeHPJGRp9U7jtmOzgpNakdcl56xg5b5EN/PJKwtzgK7HEmBrCTlmCOqN2wZclDLK51Q6xfluVmEXI/SnfMfVFxsDcEFn3d+WcQhB2dy/tPqtD0ZpZBbZr2ZvQF1bQ06jmO2tMFaLo2YsXnk70KBsW/zdX5yjXCnxh9X5XeiJ9CK7EbQdnuKfMz/ADLRr93VAQBoUz3VAdnqjvEXZtHMeqi+SpdWw943kPohvSfBK1xdONMCAAJJhElp+tHYvN/W1O0eiZK0Bk9at7N7mO+JpIIHFNG8c7YwqHjdQuvKzBDfeHrbUT4DhAfSDtYyoy1Lg0Sgo1q9qykYyqfsFdRE+01HubnlHgV5MsOdq0kS+TEAofFOudwLyOHxKoxu5NSjQe6JdrTHargs9zcHd7yP4lRXzT/href2o/iVpcC4u0RVevrQ3VjMeQhaNoe2KFPLiFndUZM3ZrR9EgfY0x2qEV+Bmzyv1f4JOHgNdVLsgaTvNxTOjAdGWzd2Jum2PayT8JHiXJeiruqBB8Uni9F/vZTMvy0y00zb+id/+krLr0y2z+R/9S1XS5s2nePQrKajpba8hVHmtsfZ5kjTMMZ7i3PGi70CdwH9bbn/ANb2/wAwScHdNvaT9x48k5g+Trc8C8eYWeXb+h1wUen2Gu1zWEQ0weOfFD1tiDWROZjw4Zo+0lsA4XEtJlo60iBmIgceazh1kQQZ+1qnlDWumd+0+CWk+S0G62LJ+lBbGrTnfnMKTR0rEFxaWmOcTuVTWx9tENbRph5mC85tBGZgDM+SjV7uoXS/YR2bRmNXyXPjT9FFJoNv8WalEkZGARnv5KpuGhsAEPyzIIJJ2n/ZP6HsGoWvEkFwJOZIk6s8OqpTMKLZpEy0H3Z36v3TzGxQ2TaK87g8cXrlrvYkNIiAGSTx6xyHgrvBf8YW6z3A55623lDmRHanbPDQwyCQZzlXlMZQO+V3WkqSBx3sYNPrsIEZEHMk7Z25/REGHVIGfYc8uAhVYogZxnuU7CasmPz+fzuTYp3MScaiV2lJcxtKoxoLQYflu2jwXrO6DqbnARLHjujWjxB8SpulVMmgGN/7jw0bwMiSfJVtpaGnSe056lN+e6SI/Fdyr8yzsGvhf13MMpma7u0+q0vRlmTVmdsB7V/53rUtGm9VpW6fBi9ICMS/zVX53eqL7apGGVj+y5Bl2/8ASanzu9UX1MsKqcxHmifQguxYaIU+rQHIeiMbzOpTHMeqGNFKedIcB9ET1hNamOf0WZ8l0Xlh+sPZ9V1reu/t+i9ho67uwL1ueu/5laHArMYxxmriVff70eYCvtGrt7dZhIEOOSptLRGJV/mafIK10duWVLiq0Pg7fx2pErs3eWtKxv6ovW51ZdvZ6H+68uYrT1A1wM7R9fovL0fHd40eLmdTYA2bh7OqTmJdl++qrSl0ikZ+0+Moy1uCtcO/UvPM/wBaqNKTIZnPXf8A1LBI3Y+0SLVqghoG0Tt7Fo+hzj7KnPBZdWdBlaXoVUmjT7FJdGbfLX5v8FjhroNxMQGk5kRMu4rui9wCB1m7FWYs8+8E5QP6jwVhokJaJaIgcFPxXcEVz46wxl9S70oaDaH5h9VkTBItu2qti0kZ+hvjcW+qx21Mm3HB1X0W6PDPJlyadggm3s/3x5FO2TSGU3bhUqD6pjA3fo9l87h5OUuiyaYHC4qDyKzS7DrgZ0jqvfUqs9m/Va2WZhtMnqnXcQS55nINiBEk8BDEbGnq1Q2qBVEOdSeNV0CWuNMyQ9sRkMxq5hH+MUuu86hPuj15yGzqxxPFZxjFdpuntcJ1XhzDvbIGsAeB3g90Ll70aMcW42vX/D2E2tNkHVnLgpGJMD84/wBlMtabYyHZP9lFxQQ08/TeoW7NSjsO6PuI13DeVdVajgJLZQ1gmKtaSyRlmAr27xnMBgBdq7NwHH+yWUdx01Q6b5wgOaQDsglT7Kq12w+KqaNRzjLzMGQIhPOt5MgkHiPQpHENSLyo8AJOGXGrVA4qro3bvhcOwqVa/GN2Y/P54LkXpdk5K0EeMsljQNzx5hwVHXr/AKPdCZ1GOE8Tq5xyRRTYHHMAgEGDGR/MoSvaWpb344a4/lWzJHdSMev8Okw3CKcvcOS1fR6nDG8gsqwRvX8FrmBN6oWqZP0jNbke/qfO71KML0xhUcSPVCOrNV/zO9SjDFBGH0xxe31RPqQj2CHRdnXbyb9AiEf5hvKfRU2i7et+6rqh/mOwFZvZcvMLHWd3JFn8T/mKewkfF2/RM4Xm53zH1V4cCsyLTR+ridc7wWn+UKt0evhUutZoIkQ7t4qy6QMsUrcwz+lUeAP1a47SFNdmer5K1eLjl9DShS1mQeP0K8nLI7V5PGbiqPJcE9zMrdjg2u8AgariJG/WnYodxdl9s0kCTrFxgZnWC3ssB2geATb7CmRBpsI5tb+CGMtq/Y+db/4WntWkaFP9xTn7oR1V0ftnfFQpHtY38E7QweiwAMpMaBsAER4Keio0XzZvklqozrGiRrgiMh4a0q60Pow0Hkim70foVfjpg+P0KctcFpUxDGx3lLhxuEUmXy+TGeKMEuCNjtObOr2T4ELFrWmPcEHPXqyO6Fvle0a+m6mZ1XCDxjtQs3ottQ5rg+qC0kjrAjMQdy0pnntbkXBX/ollyqn/AFKXbgnWz6ouSO8gq3t9FmMp06bXuim7WExJOeRy5pdPR0BrgHnrVBU2DIxEKMotuxkRcUw8uc6prGG0iNXieYWPV6pN3WLtmeqY2kELdauGSwt1toic+CA6vRVX9q54uKZBmAWOynbvU3F7mvxpxUkpOl7+1FNhtyD+e1N4vXnJJxTBqllWDKhBkAgtnVIO8TzBBTeJUCNY7dhb2KbjUiqlcdiFTtA5wPAq+tGhtWQMozPltQi/FajTqtZHOR5KSytXcInI8c/IKji2EEg2bfUm5l7RylJfjrHZU5qEbmj/AFHIKhstHgYdUM5ZbPID1Kv6Fs1ggDVChNKPspoQ5aXPtIyIjccirW3HWHEx+CqG5EEQrTD6svbO6Se7P6KS3YstkFFGsAT4eCH9JXN9lfsaZf7PXLYgwaYMjjsKS/EutHYPME+ip8UvfZ43bPHw3FJtMjc5zS4QR8pC9CLU1X0MU4tKzJcCb1+8LXMGb1O76IOx3RdtpfVWU59n7TIHPVBGuwTvBaRB5EbkbYW2KZ+U+irkJ+kZlaiajj+0fVF2Lj9GtxxqBC2GMlxPM+qLMUb1LVv7U+S7k6meHYJ9Fxm7sCtrIzWdyH1Vbo62A7uU7DHe8qHkPVZvZoCXCPhJ5lQtH6k6x/ad6lS8HPup+ZVOiVfWYTGeeXeVohwI+TNuk8xir+dOmfUIZta4p1dY5gOGXajbT2pGKtJA61FkgxxKBcehtaoBvg5bErjUrPRWZT8b42uDYLOoxzQeIC6qzRy9a+3pmROqF5DijzrZnOF43W316n8Z/FWdTH7gDKvU/ilAzrMhusJJLojxUNtw7iR3rllIJT4Yef8AOV2P/sP8j9E5T0/vB/3ye1rfwQG26dxKlWlQlwBQ5JFY+PKTpB5T6Rb3/wAjT2saplHpFvONM9rPwKzejckznvVrhlUl21PSM5oNt0g3hMatE9zh9UxR6Xq2+jTyJG127JVOHt64/O5CVAnM8z6oSR01i06TnuaSaDchPxH8FItukzWMew/m/ss6tapFB5bE5AT2pTPaMaXOygSSFxx32BmpN0/bvou/iCcbp9T303/y/isysMTDyIfMbVdsg7EjdAXGl+MULuiAGvFRhlhIGYMazTB35HtAQlRutanqOzLdh3wrWFAv7D7bCARtzgHjyU5x1Fcc62KqvbAmQplmQ0RsUelVBMEQSplBmeW1I3RqjJ+i2szMRPMwpmoT2JljwAJUg3TRtP4KMtyuw64ACdkApijfZEt35D6qHdXuuYHwD+Y/gnsPoZz4JOu4nJKAjPhtUGpSNe/sR92sD3AFx9FY13aoIUjQOy9rdVLkjqUgWM+Y/FHY3+pU8e3M5maUNyDpjifscZJEZ0qesCJEwdoPKEUYBj1vcjV1WNqDa2BB5t/BZLpviftMSuHgyA/VHY0Bv0KrKeIuadZpII2L03TPMN5fo3bf+CmOxoHooVxgVAke7HV+Hl2LIWaVVXbajweLXuHlvT9vpK6ZNat/HP0UpQbGVGrW1EMLw0QMvRIwvbUPMIWwPTaiG6r3PJOesYO7fnKv8GxCm5r9V7SSchInZw2qTg0NaDHBmzRHMFds8Ip0vgkd8+qp8YvX0bEOpu1XdWDE7TwKHbHSW6cQDV2/stVNWlHKsIce6Pbe8rCtVdV1wNUaroAG3ZCqbnoatXmfaVh+80z2y1Kw/SO5dUc0vBDT91dxPSy6p1dRnszw1geGewriyxluO9ajpvYusP0Jp0WBjXuIG8hv0C8h+704vKLQ57KRBMCJ4Lya0TpmX6O2rXuptcJEuJHcl6W6Ll1UG3oSA0moW8dsnuUvROjL6U7If6IxDgxtY/skeRUIP8bFxdDDWUnRsPgpVowz3H0WpVsOaKFLqtzA+yOC5pPbMbaViGtBazIwJ8VRqzVj8nRJKjLMEt/aua39r6SrPR+mdd2RyULRcHXBAmNc+DSiHQ9+q2oYmch3n+yq3SMyL/CaMvjkfRAmkGGtoXT6dMu1WkRJz2AlaPhtPrGMsigDSMF17VO4VDmeWSaPIMn4BZuq06vWjVLTnnMSYSjjzqYbrMBBcM+IBzyKbssebRpvY1klx2zAHVjvVXcYiXNa0xDZ1RwkyUk1cv2KwcFF6ufRLuLnU1dVhzc55Iy+I5CexPs0kcz4dm8HM+IyVFUrk7U0SmaTJ3vZeXmltV2yGjl/dL0ds6l5XAeS5jBrvkkyAcmxzOXZKoFp/RjhH6LUqkZ1H5ZfZbl6l3ghKjhAxegZLzkZERl2iN3+6YtrojajW/wgVKZMZx4E7D9O9AzW7jtH+34qeVey2KXouRcvcIgKXQwsmC7NV9jdRkURW1fqhYZto1rcZ/wQEHan6RjuTdS7/PooLKr3nUYC97sgBnPYpKLZTZCcVu3PeKVMaz3kNA5krQadBlhZQNlNpc8/edGs895+igaKaI/4Z3tq0GsRDYMhgO2OJ5+CqelbGtSz1Ac6rw2N+qOs70A716eHHoW/JgzZNbpcGQV7jXe552uJJ7SSSm0mF0KhE4ck2Hpbk08QSgB5lRSKV64bCoLXJYcgAittKq4bqGoXM+6SS3lkVbYXpeGOBezYdx/GUEConBVKNnyHBr2j+kFs57jr6pccg7Lz2K1vcLFe6DmuiAMxBBnKZWHsuXBXWE6XV6BBY8iPDwUvhj6KfI/ZoGlluWsY2ZhzvLJeVfhvSawt9/Sa48RvJ2ryb42I2U+hzNapTb+w4+KJ79sUasZzPd1XIf0IZ75vKkiTEBq29Sd/1/3UMfdi4+iK2tQcG05dMxHADgEzpu6LGvzAHopty4k0xwj6Kt6RTFhV5uaFYVfqIzzRJ2rruOQFKp4kEBX2jDQKMnedvDaZQzhDy2k/OAWweeatqlxqWbWja8+QAn6BPLgohzFNI3uJbTcWs2ZZF3Ek8OSpH1J5puc+xdXTh5JcV1IcV0Dh2rxSXJTigDhK1nRumKmH2pY4+7a+QHEDXDzryB9oBzSDwKyQoo0F0jFB5pVHBtOoQQ47GVBEOJ3NcOqe47k0HTFfBs1ITBj4gJE7dufIrKtJn+xxJwHwuYCe0n1/utMw24BY4EQ5jsuBaTnnwnPsKCekbBdWtTrgyKgLSf22y4eIJ/hSzVJpjwe+xEIEAhSKeJlo25Kuw2r1dU7keaJ6IU3MFaq3W1s2Md8AG5xH2uzYsUYOTo2SnpVlTgGD1b12R1KYzLiNuf2R9paFhWB0rVp1BLjtec3HlO4cgolo1za7SYmCCBkI3ADgFbtpF2ZyWyOGMDJPLKZCxO81Gydqw7TrFHVrp0nJsAD7uQyW1YjbtMl3wtzM8tp8F8+4jd+1rVKh+25zvEyB4R4KktkSXJHaU4miuB0KY4qomquwFOPOSjvqfZ8eSAOgpYKQ0JRK6B0FKDkgJYC4B3WXdZJKTU3BAD9Fy8uMXkAaBofIq5fcaPEojxkzRd88ebQqLRFvvHfKwIhxNg/w5O/2oA73j8Fmxdmch0RArt95THZ6qn6U6v6D21APCVbNeXV2zxCoull/6Gwcav0KshF3AGwMW7uceifxGr8Dfut8zmfoo1v+piRmR27ty7evl7uWXhknKEemcynEzQPqnV0DybiUspNA7UAK9nCSQluSSg4IISITpU3R/DDcXFOmBk5wn5Z63khHTV9EA+3s6QeSTqtnWJMBzhqtndEiBuzVppFYC5t3U2jVqDrsG0F4mAOZEt71JvcPgMbuBDo5j4e4bUq4ZGY3EEd2ao0mhE2nsZvhztdgLQZdkGxnOyOZlbXh9jqUqbTtDGggRAIaJGXOUGaG6Mal3VquHuWOPsZ3lw1gRxDWu28exaCXQNijjhpstknqpFbWt2sd7TcPi35byrCps2pt8EQYg7VCdcFgghxaAYIzJ4Nj6qzdkQb6RMW9jZ1A34nt1RyDoaT5keKw4rRelS8cG0WOyfUJqOA2NaJbTb5uPas5SS5Oo8kuK7C5CUYQ6YySGshOFcdsldA4EqEgJxAHgEsJK6FwDyQzMkpVQwF6i3JdAdC6ugLy4cNM0PoO13mDlqjyV1iNE+zYONTu+Jx+iFdHq9SjrS/Vkj4oEiDBzVhe3lQspQ8Oh07svi581HHFpsI7RSLD2EXDRt2fihXpgqTb0BsmofRWLMTeK2sajQeccO1UOnlR1y2iNdrg0kyCMtmZzVUia7gmerTDd8ntCjvO1ddVkmTJnadqbq7CulBVAdUJa80QIXl06cKbo7SnSE1R+IoODhSSlEJLkAcK0rohwlhc+qSC6dUDgIknvnyWdW9EvcGtElxAA5kwPNbRoxg3+ELQPs5O5ztPimijjYW3VOXBRKlOW81PusiDuKbtGTUA5z4ZphS1tLYU2NYPsiPx85SG2pDnkucdcgwdjQGgBrRuG08SXHkpGsvSlGGBSl2ewJt41nRuT9epAUevVFKk+o77LS49wlAGG9JeJ+2xGrHw04pj90dbzJ8EKp26uDUqOedrnFx7SZPqmkoxwrkrpK4UAJKbeZPIeqcJjNNAIOCwlhICWEHToSguBKaEANVzmAnmBMMzcSpIQB6V5dBXEHD/2Q=="/>
          <p:cNvSpPr>
            <a:spLocks noChangeAspect="1" noChangeArrowheads="1"/>
          </p:cNvSpPr>
          <p:nvPr/>
        </p:nvSpPr>
        <p:spPr bwMode="auto">
          <a:xfrm>
            <a:off x="68263" y="-666750"/>
            <a:ext cx="18669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1" name="AutoShape 6" descr="data:image/jpg;base64,/9j/4AAQSkZJRgABAQAAAQABAAD/2wCEAAkGBhQSEBMTEhQVFRQWFBcYGBcUFxcYFRgYGBgVFhYVFRYXHCYeFxkjGhcUIC8gJCcpLCwsFR4xNTAqNSYrLCkBCQoKDgwOGg8PFykfHB0pLCkpKSwpKSkpKSkpLCkpKSkpKSwpKSwpKSkpKSksKSwsLCwpKSkpKSwpKSksKSwpLP/AABEIAMABBgMBIgACEQEDEQH/xAAcAAABBQEBAQAAAAAAAAAAAAAGAgMEBQcBAAj/xABFEAABAwICBgYHBQcDBAMBAAABAAIRAwQFIQYSMUFRYRMicYGRsQcjMnKhwdEUJEJSYjNzgqKy4fAlU2NDksLxFUSDFv/EABkBAAMBAQEAAAAAAAAAAAAAAAACAwEEBf/EACcRAAICAQQCAgICAwAAAAAAAAABAhEDEiExMgRBEyJRgSNxM0Jh/9oADAMBAAIRAxEAPwDWm1mnYQewhcfSa7JzQe0A+awKg2s09V7x2OP1U2nj17TOVep3mfNSQ7Nsp2NNswxrZ2wAJ7YVLjWgNndR0tMyJgtc5sSs9t/SHfty9r3mhT3eluvSAdWosg5TJCK3ujb2CJvouoNINOpVbAiCQ4ZdoVbj3otfWFMMrtAY4mHNOc7pCj0PTnb/AI6Tgf0mfNWlr6YrB+1z2drSfJMpNPUYnSpFDa+jG5pt1NcaknKmY2nic1JZoKGe1RJ7esjWlpXauY1/StDXbC6RPiplHFaL/Zqsd2OCVu/Zpn1ZjKIgt1DBgasfJZniF11859pxzHFfSFW3a/bDvAqBX0boP9qkw/whKlUtQN7UfPBvGkHZPYnKFCk4dYic+HctuuvR5aP20W92SqLv0S2h9nWara0S0Myx+B0zm0juPYks0eOtqhxBicuSM8V9H9CjkKr+wbfBPYVg9On7PWI/Oc/kjWCxsEKWjlcEAuMEyOYkeCZrYXWYwh4k5HhA6wM/TktRpWTTnv3wU3iOHMLDsOQ+cDNNqN0GSVqT2tGW3bGwZ70WaPYVrariB7I2qecPHEiMurA+EZp63t6ggMfI2GQN0pZOxlGiXitYW7G6zg3WBAgSNnJXuh+llvTtwyrXaXTvkZQBvQ3XwwVJ6SSQ0gSZH+bFM0D0LoVenbXZr6urHWOwg7ITU3H+jHyH1DH7ep7FVh/iCl069J29vwKHW+jazZrdH0lPWEGHHt3r1bQNpaGtrvAaIEhvjIhLRoRPtaRM6o8AmzhVI55g8iQhu80MuRTa23udRw3nWM90qAMGxmn7NajU7SQfiErinygDD/4RhMh9Qfxn5qjo+jCi3W1Li5ZrEk6tTIztkQo+HXeKhxFagyI2tIM+BUeh6SdSrUp12GmWGIgklMopcILJx0Fp2w6ZlV7yxobD9XZPLer3DP2aHG6YC6BpsYWtyJJ2ngANyI7D9mO9ZJ2BIonqu7UO+lt3+lRxfTHxlEFD9me1CnpqqxYUW/mqt+DXJsXdGPgX6G6v+muHCq/5KRgVHWsL9n/JcD4Sqf0JXRNCtTjIPme0f2V9o431OIM/5avxYF0Ti1KRO90U3oot5wpuU+uf5lcU/wBDZ/0uBurVPMryixzJ2aR0Z9r4JJ0npawzMTtQ9T0eqdGajoAaJ5qDYUBUqhpMAnafJTURrDL/APo6JPtnuCqtJMWZVptawkkOnMKVdYRSbTOQEDaqEAao81tGEEU9p4J6ic4V+zA9a0fVBachl+LaFUiyIGaxujGjSrm0nDrXu8lWWWHy7IqVpNcGnhFoQdUnVH8pQlbYiYguM9qXTe49hyLeoz2apHY8/VSW4res2Vnd/wDdBtpUJ3lGeNZPb+7Yf5UrVDE600uvMgS13a36KdX0pqFsEt1v0j6qmtnQyXGFGqXOuYA+Ky6NSseq3nSOOtLjxOXenaFqeKRa28RkrahSUJZDqhj2Gbe3IM5/+0+bRxEdylsang1SeRj6ED95g85AfVVPQPpO9qOE90T4o31FBvsNa8ERxVIZd9ycoJlPb4hOs2sGlhGqXAw73p2I20cwNttTPROLg6PbzyAygoBFJ1OoGPGRHVd5tPI/NHuj1RwYabYlrZaDOrG2OS7IvUtjklGnuWxrO3gFe+08WoHrelZtOo6lXtqjHsJDgIOYUmj6UbJ3tF7D+pv0S20YF/2pu8EJYuWfmQ5Q05sX7K7R70jzVhSxa2f7Namf4mo1MC4FVpGTh4rDdL6ode3BG3pDn2LY20KbiD1T2EFN32j9vU9ujTJ46onxVFKkxa3M40Lb7XYFpFplSHYoNto5QpT0bNXsJU9uVMdinYw7Q/ZjmUF+nS41be1HGo74NRpQHUZ2/NQdONCf/kBRBPVplxiYmQAq4mlK2KwQ9CTwKdxx12+RRFgtwGPxJp/OT4sUbAdCqtlWcKTT0L2iesCdYdu6JTjbCsyvfE03atRoLTGR6ucLrm1KVp8ojLav7KH0RYhq29dgdsrTHAGV5Duh7a9FtUAPYS8zrNInM8YXlztMq+SmsmxbVWukiHjnGYQizDSzUqA7TlxyRjSpepqt5v8A6lV45ainTpNA2F22J274UW6RSCTaRFvW1Swazi5rt3YrDCNCH1WMcHgaw2QclFLX9WXACMt27JH+icmlTzBOr2/FQ1txbOrLFQyUkDlTR427Htc4OyBETG2EPW1V2sYEie7ajjEQHa4z2H+pVmB6KPqGWlo2qOKUpRtnT5MV8UHXJN9ILP8AR7U8Hs/pKEbjBXtipkQQ05bc8vktB9IuEuOGUWCJY9s8MmmVRXBD6DHDdTZ8HELuXB5LW5Et8NqUi0VGFpc2RO8cUZ3tg6tWa1sdWjTJJ4EH6KNpMBrWpkGaA+SvbURWcd32Omf+0mVKY6BTEqpaSycwYy3pVozYqk1ukrF3Al3jkFdWO1SyulR04l7LW2YrOk1QransVnSo7Fy8nWKa1PNC4GiUqQsYrZ4tSAEsptYmKIq4YKo5q0wW3LHs1tokHntj5+KYs35q+ptkAjl/nivQwLazlygB6TMODa9Opqga7Mzx1ePOEPWFg11WXNBinsIR76Q7E1KVJ4/6by1w5O2H4fFC2G2/Xf8Aux80Z5eiUVsZq8zUeNgD3eZTAPXA5pq8qkXTgNmsVZ3VkGvy7fhKq1QvohUr6o1x1Hvbnuc76q1xDSm7o0KLmV6gJLgesTMKkotz71pGjlgx9k7XaDExImMk8qSJrmiPoTpdeVmesql3WiSBsWpOd6odgWT6CUPVTxqO/qWq3TopAclFlCbQGVMdil4hpDSt3BlR0EiVGth1qY7PJCfpAANwOTB5lF0gqwwpaWWztlQd6mUsWou2VGnvCxdlvntSqlAjY5Cmw0o2wPYd7T4LqxDpardlQ+JC8m+RmaSgt/ZrE7nO/qULSoyKRzzc7bt2qxotltb3ndntqv0pdIpmI6zsu9Eh8XaJEvGTTbv2eRR9oU31FPb7CBL4zTb2jyWgaEt9RT91Qj0Z1eT/AJP0KsLJj6zxUBLejce/WhK0WBzAOQ3d5UrCak1qkGCKLxMbOvtTWizeOfOEni9EUzu4JEnT1n3LPj/4lCd61v2ehqiB0DZ7Q8oz04Z9z/i/8Ss+vcVPRWrC0dakQDwDXmF2JHnSDurbtdRpksDyLcxO7ZmExrmX7c7E/CVLoGbejzt3eQXsFpa1ek1wkOtSP5gFB8j+jO7A+0iDDTmqu/sDQuKtM7nmOY3fBTrE5qeXk6sXAT2o+CsGPUC0fLVMokHJcxYeafNP0wozKg3quxTSZlEGOs7c0Z581tNivYuKz2gSSmqdw14ljgQgSriFa7cMnR/KPAogw/DDSaIc4csyO8bU/wAQuoIrfaFa1cSbSpa78hHAz4BDlviYaYqEMLN85EHMEHfu57lf03B9vLT1i2RII37M811YfwQyES8xdlza1BMOaQ14I1SHtIyg9qorSweHPJGRp9U7jtnvBUmtSOuS+NYkHLmA1pO6folYW5w6djySQA4Scsw4S3hsHgo5ZXOqHWL6OSZhFyPvbved5ou+wfaCCyI1Yz4whFwm5f2u81oejNLqhdslsjm9AVUtDTqOY7a0wVoujeVhU91x+CBsWE3db94Ua4S+MOq+4/yRPqRXYj6Ds9RT5knxK0a/d1QFn+hTPU247PNHmInNg5jzUGVRc2w9Yzs+SG9J8ErXF040w2A1okmOKJbT9qOwrzf2tXtHknStAZNWr9E9zHe00kEDiE19rc7YwlQ8bqOde12CGnpTn8UT4DhDX0g7WMqMtXo6JQUKv2rKVjKh/AV5ET7QMe5ueUeBXVSOHNJWkQeXGnQCh/qrg7YLyOGTlUY3dGpRoPdEu1iY2bVblnqbn/8AT+oqiv2n7Naz+rzVJcBi7RF16+tA1YEjPsELRdD2xb08uI8FndUZU92a0fRJp6Gl2lQXRnZ5X+X9EnDwGuq62QNF3xcc0zowHQI2Rkm6bY6WSfZI7JLt6Xoq46oEHZxSeN1RTMv40y00yb9z563/AIuWXXmbbL93UH8xWq6XNm0/iHk5ZTUdLbTkKw8Cu2Ps8yXo03C2eotjxoP8gnMB/a2x/wCJ7f5knB3Tb2c/7dQfBOYNkbY8DUb8Vzy7Drgo9P8ADHB7qwiGnVy258UP22INYRO2J+mexHukuHhzbmWuMtHWkQII2DjKzh9kQZ36xaeAhrXTO8Z/BLSfJaDdbFm7SgtjUpzlOcwpFHSwQXFpaY4GJ8FU1sfbRDW0KYeZIL3SWyM4AGZKj1ruoXAu2EbxG3aNXhtWfGn6KKTDX7YatEkQDAIz38viqqu0MiCKmWZBBJO08u5PaHMBYWPEkFwk7SCTqzwyUpuFFs0nGWg+rO/VP4TzChsnRXncHjjFcsd0JaxwiAGFxPHrHIdsK7wX7YW61RwOZkPAnkAWxB5p2zw0NMgkGc5lXtMZZfFb8iSpIxx3sjml12ECNsySTtkCc+JRBh1XLPsMmBwEd6qxQDc4z8lOwmrnH+Ht5/5uW4p/YScfqV2lOsxtGoxoLQdV2W7aO8Su2V0HU3OAiWPHdGt8j4qZpXTJt2sb/wBSoGjeBkST8FW2loadKo0wdWk/PcSRuTZF/INBr4WYZTdNw/tPmtL0ZZ1W9yzO2HrXn/Nq1LRpvUZ2Bd0uDi9ARiWd3W/eO80X2tSMLrH9DkGXj/vNX947zRg8RhFXmPmifQhHsT9EKfVoDk3yRjeGalMfqHmhjRSnBpcmjyRPWE16Y5hcz5LovbD9qfd+a8wesf73yXsNHrHdgXqBl9T3laHBjMYxxmridf8AfDyCvtG7t412EgQ45Kn0tEYnce+0/AFWmjtyypcVWh/PLulIldo7fLVRxv8AKL5udWXb2eR/uuLmKM1A1zTO0eOfyXl34Z/RHjZY/ZgDZuHR1Sc+s/L+JVWlLpFI/qqbo/FwVrh/7F5/U7+sKp0pMimdvrKn9S4pHdi7RIlWqCGgbQT9Vo+hzz0VKeCy6s6DK0zQt80afuhSXRnZ5a/l/RYYYYNxMQGk5kRILuK7ovcAgdZuxVmLOPrROUD+o8FY6JDqjqiIHBJ4z+qK54VhjL8l1pQ0GzPvD5rImZi17ay2LSRn3N8bi3zWO2rpNtyfW8l2x4Z5MuTTsEE21l/GPgU7ZNIZSdOyrVHhmmMDf93sf3jh8HKXQZ6oAbrqqPEFc0uSi4GdI6r31KzOjfqtaC2SG0ieqddxnWe6cg2IESTwEMRsaerVDaoFVuq51J41XdWWk0jJD2xGQzGrmEf4xS9Y89GSTRMvnIbOrHE8VnOMXDTd1GvE6rw5hBhzZA1gDwPDvS6vRfHFuNr0ewq1psglu7gn8SYH5x/6Uy1ptjIeP9lFxQQ3Pfw4b1G9zqUdh3R9xGu4bz/hV1UqOAzbKGsExVrSWSMswFe3eNZgMALtWY3Acf7JZR3GTVDpvnCA5pAOyCVYWVVrthndmqijUc8gvMwZAiE863zkEh3EeRSOJrki8qPAC5hlxq1W81VUrt3svHYf83qVaE643Z/RZF0yclaCPGac02xuePiHBUdet93uxMhjHCeerJjlsCKKTA45gHMGDuKEr2lqW2Ijhr/0rsyR3Uvycep6dJhuEM1nuHL5rV9HmQxg4BZXgg9Z4LW8Bb1B2LqmTfBmtyJuKnvu8yjG9MYTHEt8whCJrP8Afd/UUYYoP9OpDjUaPiifUhHsEOi7Ou3k35IhGdw3lPkqbRdnWPJquqA+8dgK5vZcvMLHWeexJs/bf7xTuEj2u1M4Xm5/vHzV4cCsyLTR+rilcjaC0/yhV2j16Kl3rNESCHdqsfSAIxWsOVM/yhUeAv1a47SFNdmer5K1eNjl+DS209Zkc/kV5LsnbZXlqm1seVpT5Myt2ODLh4Ba3VcRIIz1gcgolxdF9q0uA1jrFx4kuC3o0wdoHeAm32FMjOmwjm0fROatmv8Ah863+TGntWkaFO9RSnZqhHVXR+2d7VCke2m36J2jhFFghlJjQNgAhS0fVovlzfJLUZ1jTiOkBEZD+pXWh9GGg8kUXej9Cr+0pg5Rv+RTtrglKmIY2OwlLhg4Rpl8vkxnjjBLgj47Tmyq+7PgQsWtaY+7kHPXqyO0Qt7uLRr6bqZnVcIMIWZ6LbUOa4PrDVJIGsCMwRw5rpTo85rci4K/7pY8q7vJyl24J1jPVF24d5BVvb6LMZTp02vdq036wmJJzyOWzNLp6OgNeA89aqKmzYdkBQcW2OmRcUw8uc6prGG0SA2dpO8+Cx6vWJvK5dsz1TG0ghbtVw2WFuttaROe+UB1fRTX6Z1RtxTIMwCx2U96VxZ1ePOKklJ7PkpcNuRH+f5vTeL15yScTwapY1hTqEGQCC2dUg7xPMEHsTeJUCNY7QYLeEHJScakW1fXYhU7TWcDGwq+tGhtXICIzn6oRfitVp1WsjnIUllau8ROR45+Co4thBINhe0m5l7eyfikvxxhypTUcNzR5k5AKhs9HgYdVMmOXwaPMq/oWzWCANUKE6RTQO2lyKkZHLODkVaW46w5x5wqluRBEKzsKs1Gzuknuz+Skt2LLZBRSrAE+HhOaoNJHN6LEWMJL+jLy2MwHUwZHHIFIfiXX7x5gnyVRil70eOWrx7NxSbTI3Oc0uEEe6QvQi1JUcU4tKzJcCb1/wCILW8Gb1Oxp8kHY5ouLS/qspz0fS5De0OGuwTvaWkQeRG5G2GNimfdPkqzJt7GZWgmq4/qPmUXYsPutsONVqFsMZLndp80WYo3qWjf1z4Lcj+pCHYKNFxm7sCtbIzXeeXzVbo62A/uU7DHesqHkPNc3suEuD+yTzKhaP1J1j+p3mVLwg+qn3lU6JVtZhdvl3mV0Q4EfJm3pPyxZ/OlTPmEM2tcU62ucwH+aNtPnxizCQOtbsmQNxcgXHobWqDsIjYErjUrPRWbX42iupsNm9jmtMbgvKr0cvWvtqZkTqie5eRSPNszrC8brb69TveVZvx+4AkXFTZ+ZAzrMhmsJJLohRG3DuJHKVllYpS4YdjTK7H/ANh/fH0TjNP70f8AXJ7Wt+iBBdO4qTaVJcAeaNSXJWOCUtkHlL0i3v8AuNPaxvyUyj6Rbz81M9rPoVm9C5JnPeVa4ZVJcM09I5zQLb0g3hMatE9zh80zS9L1bOaNMwSMi7cqmwb6xqEqBmT+on4oSRprFp6TnuaSaDchOTj9FJtvSZrGOgP/AH/2Wc2tUig8tjWMATzIS2dIxhc7KBJI4LGvwDNQbp+3fRd3OCdbp9T306g8FmVhiYeRD5jartkHZmkugLjS/GKF5RADHiowy0kDYY1mkzvAB7QEJUbrWpljsy3Yd6tdVQL/AA/8bCARtnIHv2Kco6i2OenYqri1BMiCploQ3LYf8+Cj0qwJg5FTKDM8kjdHTFv0W1mZiJ55fFTBTcexNMeAAD5Zp/7S0bTHkoy3K/2OuAAJ2QCmKN9k4t2nqj5qHdXuucvY78/7J7D6EkE7NyTqJySojPbG1QqtI18Qw8flrz3Na5x/pVjXdqggp/QOx6W6qXJHUpNLGe872o7G+ap49uRmalAg6YYn0ONOIiDRpSCARMHaDyhFGAY9b3I1YY2pGbYEHm36LJtN8T6TE7l4MgVC0djRq/Iqrp4i5plpIIXp7M8w3h+jdt/sU+5oHkolfAqBLfVjq+zy7FkDNKqrttR4I3te4eI3p+30lcDJrV/+/wDspSg2MqNWtqAYXhogSPJIwvbUPMIWwPTaiG6j3PJJnWdB8c5V/g2IU3NfD2kk5CRJy4KTg0NYY4M31IneD8V2zwenS/Z6w7581T4xfPo2AfTdqv6sGJ2nmh2x0kunEA1dp/I1U1aULVhDj3o9t7ysK1Z1XXDdUar4AA5Qqm59DVq8z0tcfxNM9shKw/SO5dUc0vBDT+ULuJ6V3VOqabOiPvA8OSxZYso1NLT6LrD9CadJgY17iBvIb8gvIfu9OLyk0OfTokEwIJ4LybUmT0mX6O2rXvpBwkazie4Jelui5dVBtqMtDCXlvHbJ7lL0Tpdel7r/ACRkHBja7v0uHeQ76KEH92Li6mGMpOjMHwUq0YZI5HyWpVsOaKFLqtzDfwjgFzSi1Y20rkNaIp5HVE7FRqzqx+TolVGWYJb9K5jf1fKVZ6P0yXuyJULRYHpAQCYDzlyaURaHu1W1DBOt1fEn6KzdI5/ZfYVRl47D5IE0gw1tC7fTpl2q1w2nlJWj4azrEj8pQBpGC6+rHcKhzPKB8lseTGT8As3VaVWHRqlpk57JMJRx5zGt1mAtLgJO8A57U3ZY82jTexrZLjMzAGUZjeVWXOIuc1rTENmBwkyUk1cisHBRern0S7i51NTVYc3OeSMvaOQ7k+zSRzPZOR3Hb4jJUNSuTtTRKZpMnbuy8vNLar/Z6o5bUvR2zqXlwA9znMYNd0k5gHJsfqOXiqBaf6McIP2WpVjOo8gZH2WCJy5l3ghIwgYvRMuecjIAgQBlmCN0fJMW10RCNb/CBUpkxnB7iQYPy70CsbuO0Zdnap5V7LYpei7Fy97YhSqGFkwXKBY3MZFENtXlg/zuXDNs64jX2IASnqTo4Qm6t3tUFlV7zqUwXPdkAMyVJRbKbLcTit25720qQ1nvIaBzO7kFoNK3ZYWMA5MYXuP5nRrOJ7T5hV+imiX2Z3TV4NYiGwZDAdscXc/BVXpWxrVstSc6rwyN+qM3HsyA716WHHoRwZsmp0jILi4L3uedrnEntJJPmkSkQlQqkTh2poPS3pp4glADzaikUr1zdhUJrkoOQARW2lVcM1DUc5n5XGW9sFW2GaYBjgXt2H8J+soJFRL6UodPkDX9H9ILZz3HXDS50w4R8dis73CxWuw5johoiMwZMTKxGnckb1dYTpdXoEFjyI3blL4o+h/kYfaWW+qymydj3d8ZSuqBhvpMYW+vpNJzMgbzmcl5b8bM1FNodTmrTb/xuPiie/aBRrRnM+TkP6EM9e3lRRJiA1berO/5/wDtRx92Jj6FbVoODacukHVgcBwCZ04dq2FweIA8lNunEmk2MhHyVb6RTGH1eb2hWF/3M80SdAqOJgCjV8SCBHir7RloFEk7zt4bTKGcIqFtF5mAWQe8q2fcalmxo2vPwAE+ad8FEOYppI9xLabi1mzLIu7TuHJUj6k7U3rZ9gXVtGHUgldSHLQOLpSHJTigDhK1jRqmKmHWhpuPq2vkBxA121DrggfiAc0jkVkpRRoLpEKFQ0qjg2lUghx2MqCIJ4NcOqe47k0GrMZs1ITGXtNEidsTnyPzWVaTP6HE3gey5gJ4SSc4471pmGXALHA+2x2XAtJ48Jz70E+kXBdWtTuAZFQFp99vWHi0nwS5FtQ0HuRCMgR8FJp4mWgQcoVdhtTqwdyPNE9EGOYK9VpcXZtY6NQDc535ieGztXFGGt0dkp6VZUYBg1W9fkdWmIJdG3k0b1oWFYHStWnoxLjte6C48p3DkFEtWuZXaTEwQQ3IQcwANwEK4FIuzOS7I4VA5JZZTIOJ3mo3WJ3eaw/TvFHVrt0nJsADhkMvJbTiFu0yT7LZJnltXz7iN30tapU/O9zvE5DwjwVJbIkhhpS00uB0KY4qom6hyBS3ukKO+p+Hx5IAUClBIaEpaB2UoOSAlgIAVrL0pJSah2BAD9J+9dSaa8ssDQND5FXL/baPEojxl00H+/HxYFRaIt9a73aYRFibJtid/TADvePoubFyzIdEQKzfW0xz+apvSnV+4dtUDwlW7Xl1ds8QqH0tPiypjjWPkVZCR7gDYmLZ3PVT+I1f2bfysHic/oo1v+xjLMjt3bV29qS9x7h2DJOUI9Pa7tThTVD5lOFaB4lNxJSyk0DtWAKFOFwhKcUkrQEEJBCdKm6P4Ybi5p0okOcJ90GT8EIw1fRBr6FlSDyXHVbOsSYDnCGA7RGsIHarTSOwF1bPptGrUEPYNoL2zAHMiR3qTfYfkxv4QQ6OJb7PcDn3JVemRmM4II7jP91RpNCp0zNsNfr02loMnINiTJyg85W2YdYllKm07WsaCBEAhoBHMSgzQ3RfUvK1Vw9SxxNKd5fDgRxAa7bx7FoJdlMKOOOktknqpFdVt203dLuG3KcuPxVhUGW1NPgtgxB2qE64LBBDi0AwRmTwbHwVW7Ig56RMW6GyqhvtPbq9gcQ0n4n4rDStF9Kl44No03ZPeTUcNzWtltNvxce2VnSWTNRxJcV2FyFgwl0xkm2shOFcdslAHgugJISwgDoCUEkLoQB5JZmSV2oYC7RbkgB0FeXQF5YBpmh9BxfUMHIsHwV1iNI9HTGedUdm1xQro/XqUteX6sub7UDcY2qxvbyqadKHh0Pndl7W3Pmo44tNmR6pE/oIuGjbs+qFfTA/7tQGyah8lYsxJ7a+sajQeZHBUOnb3XLaLddrg1zj1SMtmaqlsTXYE9lIN3yctkKPUORXX1SSZM57Sm6pyK0oKoDqhLXmiAF5aaeKbo7SnCE3R9ooAW5JKUQkuCDDxWk+iHCWlz6pIL9bVA4ACT4z8FnVvRLnBrc3OIAHMmAto0Ywb7IWBv4TDuc7Se9NFGNhbdU5cO9RalKW84U26yIPFItGTUA3TPhmmFLW0thTptYPwiPr8ZTbbUhz3FzjrEGDsaAA0NaNw2niS48lJ1l6UowwKUuk7Am39Z0bk/WfAUevVFKjUqO/C0uPcJQBhvpLxPpsSqx7NOKY/hGf8xPghVO3Nc1Kj3na9xcf4jPzTSUY4uSulcKAElNvMnsThMCU00IAWEsJACWAgBQSgkwltCAGa7swE+wZKOzNxPcpIQB2V5eaV5AH/9k="/>
          <p:cNvSpPr>
            <a:spLocks noChangeAspect="1" noChangeArrowheads="1"/>
          </p:cNvSpPr>
          <p:nvPr/>
        </p:nvSpPr>
        <p:spPr bwMode="auto">
          <a:xfrm>
            <a:off x="68263" y="-650875"/>
            <a:ext cx="18288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8113"/>
            <a:ext cx="8763000" cy="1752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/>
            </a:r>
            <a:br>
              <a:rPr lang="en-US" sz="4000" dirty="0">
                <a:solidFill>
                  <a:srgbClr val="FFC000"/>
                </a:solidFill>
              </a:rPr>
            </a:br>
            <a:r>
              <a:rPr lang="en-US" sz="4000" dirty="0" smtClean="0">
                <a:solidFill>
                  <a:srgbClr val="FFC000"/>
                </a:solidFill>
              </a:rPr>
              <a:t>AGAINST Pro-life: </a:t>
            </a:r>
            <a:r>
              <a:rPr lang="en-US" sz="3600" dirty="0" smtClean="0">
                <a:solidFill>
                  <a:srgbClr val="FFC000"/>
                </a:solidFill>
              </a:rPr>
              <a:t>“… </a:t>
            </a:r>
            <a:r>
              <a:rPr lang="en-US" sz="3600" dirty="0">
                <a:solidFill>
                  <a:srgbClr val="FFC000"/>
                </a:solidFill>
              </a:rPr>
              <a:t>Since no </a:t>
            </a:r>
            <a:r>
              <a:rPr lang="en-US" sz="3600" dirty="0" smtClean="0">
                <a:solidFill>
                  <a:srgbClr val="FFC000"/>
                </a:solidFill>
              </a:rPr>
              <a:t>fetus </a:t>
            </a:r>
            <a:r>
              <a:rPr lang="en-US" sz="3600" dirty="0">
                <a:solidFill>
                  <a:srgbClr val="FFC000"/>
                </a:solidFill>
              </a:rPr>
              <a:t>is a person, no </a:t>
            </a:r>
            <a:r>
              <a:rPr lang="en-US" sz="3600" dirty="0" smtClean="0">
                <a:solidFill>
                  <a:srgbClr val="FFC000"/>
                </a:solidFill>
              </a:rPr>
              <a:t>fetus </a:t>
            </a:r>
            <a:r>
              <a:rPr lang="en-US" sz="3600" dirty="0">
                <a:solidFill>
                  <a:srgbClr val="FFC000"/>
                </a:solidFill>
              </a:rPr>
              <a:t>has the same claim to life as a person.”</a:t>
            </a:r>
            <a:br>
              <a:rPr lang="en-US" sz="3600" dirty="0">
                <a:solidFill>
                  <a:srgbClr val="FFC000"/>
                </a:solidFill>
              </a:rPr>
            </a:br>
            <a:r>
              <a:rPr lang="en-US" sz="3600" dirty="0" smtClean="0">
                <a:solidFill>
                  <a:srgbClr val="FFC000"/>
                </a:solidFill>
              </a:rPr>
              <a:t>                                                                    – </a:t>
            </a:r>
            <a:r>
              <a:rPr lang="en-US" sz="3600" dirty="0">
                <a:solidFill>
                  <a:srgbClr val="00B0F0"/>
                </a:solidFill>
              </a:rPr>
              <a:t>Peter Singer</a:t>
            </a:r>
            <a:r>
              <a:rPr lang="en-US" sz="4800" dirty="0">
                <a:solidFill>
                  <a:srgbClr val="00B0F0"/>
                </a:solidFill>
              </a:rPr>
              <a:t/>
            </a:r>
            <a:br>
              <a:rPr lang="en-US" sz="4800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05" y="3449530"/>
            <a:ext cx="2277374" cy="3408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A rebuttal to Singer’s point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 smtClean="0">
                <a:solidFill>
                  <a:srgbClr val="FF0000"/>
                </a:solidFill>
              </a:rPr>
              <a:t> fetus is a ‘potential’ human being.</a:t>
            </a:r>
          </a:p>
          <a:p>
            <a:pPr lvl="1"/>
            <a:r>
              <a:rPr lang="en-US" dirty="0" smtClean="0"/>
              <a:t>Although now it is not able to think reasonably and choose, it can in the future.</a:t>
            </a:r>
          </a:p>
          <a:p>
            <a:pPr lvl="1"/>
            <a:r>
              <a:rPr lang="en-US" dirty="0" smtClean="0"/>
              <a:t>So it is an entity that we should treasure and protect.</a:t>
            </a:r>
          </a:p>
          <a:p>
            <a:pPr>
              <a:buNone/>
            </a:pPr>
            <a:endParaRPr lang="en-US" b="1" dirty="0" smtClean="0"/>
          </a:p>
        </p:txBody>
      </p:sp>
      <p:sp>
        <p:nvSpPr>
          <p:cNvPr id="2" name="Rounded Rectangle 1"/>
          <p:cNvSpPr/>
          <p:nvPr/>
        </p:nvSpPr>
        <p:spPr>
          <a:xfrm>
            <a:off x="990600" y="4876800"/>
            <a:ext cx="7086600" cy="1524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Do you think whether a </a:t>
            </a:r>
            <a:r>
              <a:rPr lang="en-US" sz="3200" b="1" i="1" dirty="0" smtClean="0">
                <a:solidFill>
                  <a:srgbClr val="002060"/>
                </a:solidFill>
              </a:rPr>
              <a:t>potential</a:t>
            </a:r>
            <a:r>
              <a:rPr lang="en-US" sz="3200" dirty="0" smtClean="0">
                <a:solidFill>
                  <a:srgbClr val="002060"/>
                </a:solidFill>
              </a:rPr>
              <a:t> human being has human rights? 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508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200" dirty="0" smtClean="0">
                <a:solidFill>
                  <a:schemeClr val="accent1"/>
                </a:solidFill>
                <a:latin typeface="+mn-lt"/>
              </a:rPr>
              <a:t>Pro-life stance – Main points</a:t>
            </a:r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534400" cy="563880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The </a:t>
            </a:r>
            <a:r>
              <a:rPr lang="en-US" u="sng" dirty="0" smtClean="0"/>
              <a:t>fetus</a:t>
            </a:r>
            <a:r>
              <a:rPr lang="en-US" dirty="0" smtClean="0"/>
              <a:t> is a human </a:t>
            </a:r>
            <a:r>
              <a:rPr lang="en-US" u="sng" dirty="0" smtClean="0"/>
              <a:t>person</a:t>
            </a:r>
            <a:r>
              <a:rPr lang="en-US" dirty="0" smtClean="0"/>
              <a:t> at the time of conception; killing an innocent human being is wrong.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A fetus is entitled to fundamental human rights (the </a:t>
            </a:r>
            <a:r>
              <a:rPr lang="en-US" u="sng" dirty="0" smtClean="0"/>
              <a:t>right to life</a:t>
            </a:r>
            <a:r>
              <a:rPr lang="en-US" dirty="0" smtClean="0"/>
              <a:t>); we must protect it.</a:t>
            </a:r>
          </a:p>
          <a:p>
            <a:pPr lvl="1">
              <a:buFont typeface="Wingdings" pitchFamily="2" charset="2"/>
              <a:buChar char="n"/>
              <a:defRPr/>
            </a:pPr>
            <a:r>
              <a:rPr lang="en-US" dirty="0"/>
              <a:t>A human life </a:t>
            </a:r>
            <a:r>
              <a:rPr lang="en-US" dirty="0" smtClean="0"/>
              <a:t>is sacred; it should </a:t>
            </a:r>
            <a:r>
              <a:rPr lang="en-US" dirty="0"/>
              <a:t>not be </a:t>
            </a:r>
            <a:r>
              <a:rPr lang="en-US" dirty="0" smtClean="0"/>
              <a:t>harmed.</a:t>
            </a:r>
            <a:endParaRPr lang="en-US" dirty="0"/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u="sng" dirty="0" smtClean="0"/>
              <a:t>The state </a:t>
            </a:r>
            <a:r>
              <a:rPr lang="en-US" u="sng" dirty="0" smtClean="0"/>
              <a:t>could </a:t>
            </a:r>
            <a:r>
              <a:rPr lang="en-US" u="sng" dirty="0" smtClean="0"/>
              <a:t>override a woman’s decision to have an abortion</a:t>
            </a:r>
            <a:r>
              <a:rPr lang="en-US" dirty="0" smtClean="0"/>
              <a:t> and require her to continue her pregnancy to childbirth.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2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2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2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508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 smtClean="0">
                <a:solidFill>
                  <a:srgbClr val="F0AD00"/>
                </a:solidFill>
                <a:latin typeface="+mn-lt"/>
              </a:rPr>
              <a:t>The pro-freedom/choice argument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77200" cy="5181600"/>
          </a:xfrm>
        </p:spPr>
        <p:txBody>
          <a:bodyPr/>
          <a:lstStyle/>
          <a:p>
            <a:pPr eaLnBrk="1" hangingPunct="1"/>
            <a:r>
              <a:rPr lang="en-US" dirty="0"/>
              <a:t>The State should not </a:t>
            </a:r>
            <a:r>
              <a:rPr lang="en-US" dirty="0" smtClean="0"/>
              <a:t>interfere a woman’s decision </a:t>
            </a:r>
            <a:r>
              <a:rPr lang="en-US" dirty="0" smtClean="0"/>
              <a:t>on abortion</a:t>
            </a:r>
            <a:r>
              <a:rPr lang="en-US" dirty="0" smtClean="0"/>
              <a:t>.</a:t>
            </a:r>
          </a:p>
          <a:p>
            <a:pPr eaLnBrk="1" hangingPunct="1"/>
            <a:r>
              <a:rPr lang="en-US" dirty="0" smtClean="0"/>
              <a:t>Reasons:</a:t>
            </a:r>
          </a:p>
          <a:p>
            <a:pPr marL="971550" lvl="1" indent="-514350">
              <a:buClrTx/>
              <a:buFont typeface="+mj-lt"/>
              <a:buAutoNum type="arabicPeriod"/>
            </a:pPr>
            <a:r>
              <a:rPr lang="en-US" dirty="0" smtClean="0"/>
              <a:t>The fetus is within a </a:t>
            </a:r>
            <a:r>
              <a:rPr lang="en-US" dirty="0"/>
              <a:t>woman’s body until it is </a:t>
            </a:r>
            <a:r>
              <a:rPr lang="en-US" dirty="0" smtClean="0"/>
              <a:t>born, and </a:t>
            </a:r>
            <a:r>
              <a:rPr lang="en-US" u="sng" dirty="0" smtClean="0">
                <a:solidFill>
                  <a:srgbClr val="FF0000"/>
                </a:solidFill>
              </a:rPr>
              <a:t>the woman should have the right over her own body </a:t>
            </a:r>
            <a:r>
              <a:rPr lang="en-US" dirty="0" smtClean="0"/>
              <a:t>(that is, to determining the affairs concerning her body).</a:t>
            </a:r>
            <a:endParaRPr lang="en-US" dirty="0"/>
          </a:p>
          <a:p>
            <a:pPr marL="971550" lvl="1" indent="-514350">
              <a:buClrTx/>
              <a:buFont typeface="+mj-lt"/>
              <a:buAutoNum type="arabicPeriod"/>
            </a:pPr>
            <a:r>
              <a:rPr lang="en-US" dirty="0" smtClean="0"/>
              <a:t>The decision of whether to give </a:t>
            </a:r>
            <a:r>
              <a:rPr lang="en-US" dirty="0"/>
              <a:t>birth to </a:t>
            </a:r>
            <a:r>
              <a:rPr lang="en-US" dirty="0" smtClean="0"/>
              <a:t>a child </a:t>
            </a:r>
            <a:r>
              <a:rPr lang="en-US" dirty="0"/>
              <a:t>should be seen in terms of the </a:t>
            </a:r>
            <a:r>
              <a:rPr lang="en-US" u="sng" dirty="0">
                <a:solidFill>
                  <a:srgbClr val="FF0000"/>
                </a:solidFill>
              </a:rPr>
              <a:t>overall situation </a:t>
            </a:r>
            <a:r>
              <a:rPr lang="en-US" dirty="0"/>
              <a:t>in which a woman finds </a:t>
            </a:r>
            <a:r>
              <a:rPr lang="en-US" dirty="0" smtClean="0"/>
              <a:t>herself.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9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8966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1219200"/>
            <a:ext cx="19812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Norma McCorvey</a:t>
            </a:r>
          </a:p>
          <a:p>
            <a:r>
              <a:rPr lang="en-US" dirty="0" smtClean="0"/>
              <a:t>(Jane Roe)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8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 smtClean="0"/>
              <a:t>Bioethics (medical ethics): </a:t>
            </a:r>
            <a:br>
              <a:rPr lang="en-US" altLang="zh-HK" dirty="0" smtClean="0"/>
            </a:br>
            <a:r>
              <a:rPr lang="en-US" altLang="zh-HK" dirty="0" smtClean="0"/>
              <a:t>moral issues of life and death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28600" y="1752600"/>
            <a:ext cx="5791200" cy="4852416"/>
          </a:xfrm>
        </p:spPr>
        <p:txBody>
          <a:bodyPr>
            <a:normAutofit fontScale="92500" lnSpcReduction="10000"/>
          </a:bodyPr>
          <a:lstStyle/>
          <a:p>
            <a:r>
              <a:rPr lang="en-US" altLang="zh-HK" sz="3600" dirty="0" smtClean="0"/>
              <a:t>Examples:</a:t>
            </a:r>
          </a:p>
          <a:p>
            <a:pPr lvl="1"/>
            <a:r>
              <a:rPr lang="en-US" altLang="zh-HK" sz="3200" dirty="0" smtClean="0">
                <a:solidFill>
                  <a:srgbClr val="FF0000"/>
                </a:solidFill>
              </a:rPr>
              <a:t>abortion</a:t>
            </a:r>
            <a:r>
              <a:rPr lang="en-US" altLang="zh-HK" sz="3200" dirty="0" smtClean="0">
                <a:solidFill>
                  <a:srgbClr val="00B050"/>
                </a:solidFill>
              </a:rPr>
              <a:t>*</a:t>
            </a:r>
          </a:p>
          <a:p>
            <a:pPr lvl="1"/>
            <a:r>
              <a:rPr lang="en-US" altLang="zh-HK" sz="3200" dirty="0" smtClean="0">
                <a:solidFill>
                  <a:srgbClr val="FF0000"/>
                </a:solidFill>
              </a:rPr>
              <a:t>euthanasia (and physician-assisted suicide)</a:t>
            </a:r>
            <a:r>
              <a:rPr lang="en-US" altLang="zh-HK" sz="3200" dirty="0" smtClean="0">
                <a:solidFill>
                  <a:srgbClr val="00B050"/>
                </a:solidFill>
              </a:rPr>
              <a:t>*</a:t>
            </a:r>
            <a:r>
              <a:rPr lang="en-US" altLang="zh-HK" sz="3200" dirty="0" smtClean="0"/>
              <a:t>, </a:t>
            </a:r>
          </a:p>
          <a:p>
            <a:pPr lvl="1"/>
            <a:r>
              <a:rPr lang="en-US" altLang="zh-HK" sz="3200" dirty="0" smtClean="0"/>
              <a:t>stem </a:t>
            </a:r>
            <a:r>
              <a:rPr lang="en-US" altLang="zh-HK" sz="3200" dirty="0"/>
              <a:t>cell research, </a:t>
            </a:r>
            <a:endParaRPr lang="en-US" altLang="zh-HK" sz="3200" dirty="0" smtClean="0"/>
          </a:p>
          <a:p>
            <a:pPr lvl="1"/>
            <a:r>
              <a:rPr lang="en-US" altLang="zh-HK" sz="3200" dirty="0" smtClean="0"/>
              <a:t>cloning</a:t>
            </a:r>
            <a:r>
              <a:rPr lang="en-US" altLang="zh-HK" sz="3200" dirty="0"/>
              <a:t>, </a:t>
            </a:r>
            <a:endParaRPr lang="en-US" altLang="zh-HK" sz="3200" dirty="0" smtClean="0"/>
          </a:p>
          <a:p>
            <a:pPr lvl="1"/>
            <a:r>
              <a:rPr lang="en-US" altLang="zh-HK" sz="3200" dirty="0" smtClean="0"/>
              <a:t>surrogate </a:t>
            </a:r>
            <a:r>
              <a:rPr lang="en-US" altLang="zh-HK" sz="3200" dirty="0"/>
              <a:t>pregnancy and </a:t>
            </a:r>
            <a:endParaRPr lang="en-US" altLang="zh-HK" sz="3200" dirty="0" smtClean="0"/>
          </a:p>
          <a:p>
            <a:pPr lvl="1"/>
            <a:r>
              <a:rPr lang="en-US" altLang="zh-HK" sz="3200" dirty="0" smtClean="0"/>
              <a:t>eugenics, </a:t>
            </a:r>
          </a:p>
          <a:p>
            <a:pPr lvl="1"/>
            <a:r>
              <a:rPr lang="en-US" altLang="zh-HK" sz="3200" dirty="0" smtClean="0"/>
              <a:t>etc.                 </a:t>
            </a:r>
            <a:r>
              <a:rPr lang="en-US" altLang="zh-HK" sz="3200" dirty="0" smtClean="0">
                <a:solidFill>
                  <a:srgbClr val="00B050"/>
                </a:solidFill>
              </a:rPr>
              <a:t>*</a:t>
            </a:r>
            <a:r>
              <a:rPr lang="en-US" altLang="zh-HK" sz="3200" dirty="0" smtClean="0"/>
              <a:t> Today’s topics</a:t>
            </a:r>
            <a:endParaRPr lang="en-US" altLang="zh-HK" sz="3200" dirty="0"/>
          </a:p>
          <a:p>
            <a:pPr marL="118872" indent="0">
              <a:buNone/>
            </a:pPr>
            <a:endParaRPr lang="en-US" altLang="zh-HK" dirty="0"/>
          </a:p>
          <a:p>
            <a:pPr marL="118872" indent="0">
              <a:buNone/>
            </a:pPr>
            <a:endParaRPr lang="zh-HK" altLang="en-US" dirty="0">
              <a:solidFill>
                <a:schemeClr val="bg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819400"/>
            <a:ext cx="2895851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Roe versus Wade (1973)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676401"/>
            <a:ext cx="7848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The ruling came after a 25-year-old single woman, Norma McCorvey under the pseudonym ‘Jane Roe’, challenged the criminal abortion law in Texas </a:t>
            </a:r>
            <a:r>
              <a:rPr lang="en-US" altLang="zh-CN" dirty="0"/>
              <a:t>as unconstitutional. </a:t>
            </a:r>
          </a:p>
          <a:p>
            <a:r>
              <a:rPr lang="en-US" dirty="0" smtClean="0"/>
              <a:t>That law forbade abortion except in cases where the mother’s life was in danger. </a:t>
            </a:r>
          </a:p>
          <a:p>
            <a:r>
              <a:rPr lang="en-US" dirty="0" smtClean="0"/>
              <a:t>This led to a great debate on abortion in the US and has divided the Americans into pro-lifers and pro-</a:t>
            </a:r>
            <a:r>
              <a:rPr lang="en-US" dirty="0" err="1" smtClean="0"/>
              <a:t>choicers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229600" cy="508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1"/>
                </a:solidFill>
              </a:rPr>
              <a:t>In 1995, McCorvey became an anti-abortion activist.</a:t>
            </a: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5257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  <a:defRPr/>
            </a:pPr>
            <a:r>
              <a:rPr lang="en-US" dirty="0"/>
              <a:t>Norma </a:t>
            </a:r>
            <a:r>
              <a:rPr lang="en-US" dirty="0" smtClean="0"/>
              <a:t>McCorvey: ‘It </a:t>
            </a:r>
            <a:r>
              <a:rPr lang="en-US" dirty="0"/>
              <a:t>was my pseudonym, Jane Roe, which had been used to create the </a:t>
            </a:r>
            <a:r>
              <a:rPr lang="en-US" dirty="0" smtClean="0"/>
              <a:t>“right” </a:t>
            </a:r>
            <a:r>
              <a:rPr lang="en-US" dirty="0"/>
              <a:t>to abortion out of legal thin </a:t>
            </a:r>
            <a:r>
              <a:rPr lang="en-US" dirty="0" smtClean="0"/>
              <a:t>air [= from nothing]. </a:t>
            </a:r>
            <a:r>
              <a:rPr lang="en-US" dirty="0"/>
              <a:t>But Sarah </a:t>
            </a:r>
            <a:r>
              <a:rPr lang="en-US" dirty="0" err="1"/>
              <a:t>Weddington</a:t>
            </a:r>
            <a:r>
              <a:rPr lang="en-US" dirty="0"/>
              <a:t> and Linda Coffee never told me that what I was signing would allow women to come up to me 15, 20 years later and say, </a:t>
            </a:r>
            <a:r>
              <a:rPr lang="en-US" dirty="0" smtClean="0"/>
              <a:t>“Thank </a:t>
            </a:r>
            <a:r>
              <a:rPr lang="en-US" dirty="0"/>
              <a:t>you for allowing me to have my five or six abortions. Without you, it </a:t>
            </a:r>
            <a:r>
              <a:rPr lang="en-US" dirty="0" smtClean="0"/>
              <a:t>wouldn’t </a:t>
            </a:r>
            <a:r>
              <a:rPr lang="en-US" dirty="0"/>
              <a:t>have been possible</a:t>
            </a:r>
            <a:r>
              <a:rPr lang="en-US" dirty="0" smtClean="0"/>
              <a:t>.” </a:t>
            </a:r>
            <a:r>
              <a:rPr lang="en-US" dirty="0"/>
              <a:t>Sarah never mentioned women using abortions as a form of birth control. We talked about truly desperate and needy women, not women already wearing maternity clothes</a:t>
            </a:r>
            <a:r>
              <a:rPr lang="en-US" dirty="0" smtClean="0"/>
              <a:t>.’</a:t>
            </a:r>
            <a:endParaRPr lang="en-US" dirty="0"/>
          </a:p>
          <a:p>
            <a:pPr>
              <a:buFont typeface="Wingdings" pitchFamily="2" charset="2"/>
              <a:buChar char="n"/>
              <a:defRPr/>
            </a:pPr>
            <a:r>
              <a:rPr lang="en-US" sz="2100" dirty="0">
                <a:hlinkClick r:id="rId2"/>
              </a:rPr>
              <a:t>https://en.wikipedia.org/wiki/Roe_v._</a:t>
            </a:r>
            <a:r>
              <a:rPr lang="en-US" sz="2100" dirty="0" smtClean="0">
                <a:hlinkClick r:id="rId2"/>
              </a:rPr>
              <a:t>Wade#Activities_of_Norma_McCorvey</a:t>
            </a:r>
            <a:r>
              <a:rPr lang="en-US" sz="21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 choice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these situations (among others):</a:t>
            </a:r>
          </a:p>
          <a:p>
            <a:pPr lvl="1"/>
            <a:r>
              <a:rPr lang="en-US" dirty="0" smtClean="0"/>
              <a:t>Severe disabilities (</a:t>
            </a:r>
            <a:r>
              <a:rPr lang="en-US" altLang="zh-HK" dirty="0" smtClean="0"/>
              <a:t>mother or </a:t>
            </a:r>
            <a:r>
              <a:rPr lang="en-US" dirty="0" smtClean="0"/>
              <a:t>the potential child)</a:t>
            </a:r>
          </a:p>
          <a:p>
            <a:pPr lvl="1"/>
            <a:r>
              <a:rPr lang="en-US" dirty="0" smtClean="0"/>
              <a:t>Deformed fetus</a:t>
            </a:r>
          </a:p>
          <a:p>
            <a:pPr lvl="1"/>
            <a:r>
              <a:rPr lang="en-US" dirty="0" smtClean="0"/>
              <a:t>Instances of rape or incest</a:t>
            </a:r>
          </a:p>
          <a:p>
            <a:pPr lvl="1"/>
            <a:r>
              <a:rPr lang="en-US" dirty="0" smtClean="0"/>
              <a:t>To be born into an abusive household</a:t>
            </a:r>
          </a:p>
          <a:p>
            <a:pPr lvl="1"/>
            <a:r>
              <a:rPr lang="en-US" dirty="0" smtClean="0"/>
              <a:t>Extreme poverty</a:t>
            </a:r>
          </a:p>
          <a:p>
            <a:pPr lvl="1"/>
            <a:r>
              <a:rPr lang="en-US" dirty="0" smtClean="0"/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Abortion law Fiji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8600" y="1676401"/>
            <a:ext cx="8686800" cy="5181600"/>
          </a:xfrm>
        </p:spPr>
        <p:txBody>
          <a:bodyPr>
            <a:normAutofit fontScale="92500"/>
          </a:bodyPr>
          <a:lstStyle/>
          <a:p>
            <a:r>
              <a:rPr lang="en-GB" dirty="0"/>
              <a:t>234.—(1) A person commits an indictable offence if he or she unlawfully performs an abortion</a:t>
            </a:r>
            <a:r>
              <a:rPr lang="en-GB" dirty="0" smtClean="0"/>
              <a:t>.</a:t>
            </a:r>
            <a:endParaRPr lang="en-GB" dirty="0"/>
          </a:p>
          <a:p>
            <a:pPr lvl="1"/>
            <a:r>
              <a:rPr lang="en-GB" dirty="0"/>
              <a:t>Penalty — Imprisonment for 14 years</a:t>
            </a:r>
            <a:r>
              <a:rPr lang="en-GB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But under what conditions is abortion allowed in Fiji?</a:t>
            </a:r>
          </a:p>
          <a:p>
            <a:r>
              <a:rPr lang="en-GB" dirty="0"/>
              <a:t>235. A woman commits a summary offence if she, being pregnant, with intent to procure her own miscarriage—</a:t>
            </a:r>
            <a:r>
              <a:rPr lang="en-GB" i="1" dirty="0"/>
              <a:t> </a:t>
            </a:r>
            <a:endParaRPr lang="en-GB" i="1" dirty="0" smtClean="0"/>
          </a:p>
          <a:p>
            <a:pPr lvl="1"/>
            <a:r>
              <a:rPr lang="en-GB" dirty="0"/>
              <a:t>Penalty — Imprisonment for 7 years</a:t>
            </a:r>
            <a:r>
              <a:rPr lang="en-GB" dirty="0" smtClean="0"/>
              <a:t>.</a:t>
            </a:r>
          </a:p>
          <a:p>
            <a:r>
              <a:rPr lang="en-US" dirty="0"/>
              <a:t>See: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www.womenonwaves.org/en/page/5187/abortion-law-fiji</a:t>
            </a:r>
            <a:r>
              <a:rPr lang="en-US" sz="2200" dirty="0" smtClean="0"/>
              <a:t>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88154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Utilitarianism on abortion</a:t>
            </a:r>
            <a:endParaRPr lang="en-GB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Option 1: aborting a </a:t>
            </a:r>
            <a:r>
              <a:rPr lang="en-GB" dirty="0" err="1" smtClean="0"/>
              <a:t>fetus</a:t>
            </a:r>
            <a:endParaRPr lang="en-GB" dirty="0" smtClean="0"/>
          </a:p>
          <a:p>
            <a:r>
              <a:rPr lang="en-GB" dirty="0" smtClean="0"/>
              <a:t>Option 2: not aborting the </a:t>
            </a:r>
            <a:r>
              <a:rPr lang="en-GB" dirty="0" err="1" smtClean="0"/>
              <a:t>fetus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Which option can maximise the happiness and minimise the pain and suffering for the greatest number of people?</a:t>
            </a:r>
          </a:p>
          <a:p>
            <a:endParaRPr lang="en-GB" dirty="0"/>
          </a:p>
          <a:p>
            <a:r>
              <a:rPr lang="en-GB" dirty="0" smtClean="0"/>
              <a:t>Do the Utilitarians consider the context, like the Virtue </a:t>
            </a:r>
            <a:r>
              <a:rPr lang="en-GB" dirty="0"/>
              <a:t>E</a:t>
            </a:r>
            <a:r>
              <a:rPr lang="en-GB" dirty="0" smtClean="0"/>
              <a:t>thicists?</a:t>
            </a:r>
          </a:p>
          <a:p>
            <a:endParaRPr lang="en-GB" dirty="0"/>
          </a:p>
          <a:p>
            <a:r>
              <a:rPr lang="en-GB" dirty="0" smtClean="0"/>
              <a:t>In which contexts would option 1 more likely fulfil the utilitarian principle?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0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Deontology on abortion</a:t>
            </a:r>
            <a:endParaRPr lang="en-GB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When a pregnant woman aborts a </a:t>
            </a:r>
            <a:r>
              <a:rPr lang="en-GB" dirty="0" err="1" smtClean="0"/>
              <a:t>fetus</a:t>
            </a:r>
            <a:r>
              <a:rPr lang="en-GB" dirty="0" smtClean="0"/>
              <a:t>, does she treat the </a:t>
            </a:r>
            <a:r>
              <a:rPr lang="en-GB" dirty="0" err="1" smtClean="0"/>
              <a:t>fetus</a:t>
            </a:r>
            <a:r>
              <a:rPr lang="en-GB" dirty="0" smtClean="0"/>
              <a:t> as an end or as a means?</a:t>
            </a:r>
          </a:p>
          <a:p>
            <a:endParaRPr lang="en-GB" dirty="0"/>
          </a:p>
          <a:p>
            <a:r>
              <a:rPr lang="en-GB" dirty="0" smtClean="0"/>
              <a:t>When a pregnant woman decides whether she should abort her </a:t>
            </a:r>
            <a:r>
              <a:rPr lang="en-GB" dirty="0" err="1" smtClean="0"/>
              <a:t>fetus</a:t>
            </a:r>
            <a:r>
              <a:rPr lang="en-GB" dirty="0" smtClean="0"/>
              <a:t>, what obligations has she to consider and fulfil?  </a:t>
            </a:r>
            <a:endParaRPr lang="en-GB" dirty="0" smtClean="0"/>
          </a:p>
          <a:p>
            <a:pPr marL="11887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4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Euthanasia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75191"/>
            <a:ext cx="8610600" cy="4930409"/>
          </a:xfrm>
        </p:spPr>
        <p:txBody>
          <a:bodyPr>
            <a:normAutofit/>
          </a:bodyPr>
          <a:lstStyle/>
          <a:p>
            <a:r>
              <a:rPr lang="en-US" altLang="zh-TW" dirty="0"/>
              <a:t>Originated from the Greek word</a:t>
            </a:r>
            <a:r>
              <a:rPr lang="zh-TW" altLang="en-US" dirty="0"/>
              <a:t> </a:t>
            </a:r>
            <a:r>
              <a:rPr lang="en-US" altLang="zh-TW" dirty="0"/>
              <a:t>‘Euthanatos’</a:t>
            </a:r>
          </a:p>
          <a:p>
            <a:pPr lvl="1"/>
            <a:r>
              <a:rPr lang="en-US" altLang="zh-TW" dirty="0"/>
              <a:t>‘</a:t>
            </a:r>
            <a:r>
              <a:rPr lang="en-US" altLang="zh-TW" dirty="0" err="1"/>
              <a:t>eu</a:t>
            </a:r>
            <a:r>
              <a:rPr lang="en-US" altLang="zh-TW" dirty="0"/>
              <a:t>’ = good, happiness</a:t>
            </a:r>
          </a:p>
          <a:p>
            <a:pPr lvl="1"/>
            <a:r>
              <a:rPr lang="en-US" altLang="zh-TW" dirty="0"/>
              <a:t>‘</a:t>
            </a:r>
            <a:r>
              <a:rPr lang="en-US" altLang="zh-TW" dirty="0" err="1"/>
              <a:t>thanatos</a:t>
            </a:r>
            <a:r>
              <a:rPr lang="en-US" altLang="zh-TW" dirty="0"/>
              <a:t>’ = death</a:t>
            </a:r>
          </a:p>
          <a:p>
            <a:pPr lvl="1"/>
            <a:r>
              <a:rPr lang="en-US" altLang="zh-TW" dirty="0"/>
              <a:t>‘</a:t>
            </a:r>
            <a:r>
              <a:rPr lang="en-US" altLang="zh-TW" dirty="0" err="1"/>
              <a:t>Euthanatos</a:t>
            </a:r>
            <a:r>
              <a:rPr lang="en-US" altLang="zh-TW" dirty="0"/>
              <a:t>’ originally = </a:t>
            </a:r>
            <a:r>
              <a:rPr lang="en-US" altLang="zh-TW" dirty="0">
                <a:solidFill>
                  <a:srgbClr val="FF0000"/>
                </a:solidFill>
              </a:rPr>
              <a:t>good dying, good death and death without pain  </a:t>
            </a:r>
          </a:p>
          <a:p>
            <a:pPr lvl="1"/>
            <a:r>
              <a:rPr lang="en-US" altLang="zh-TW" dirty="0"/>
              <a:t>In the West, from Ancient Greece to the 18</a:t>
            </a:r>
            <a:r>
              <a:rPr lang="en-US" altLang="zh-TW" baseline="30000" dirty="0"/>
              <a:t>th</a:t>
            </a:r>
            <a:r>
              <a:rPr lang="en-US" altLang="zh-TW" dirty="0"/>
              <a:t> Centuries, euthanasia was understood as: </a:t>
            </a: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good and peaceful dying, and also</a:t>
            </a: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natural and comfortable death. </a:t>
            </a:r>
          </a:p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After the industrial revolution (roughly after </a:t>
            </a:r>
            <a:r>
              <a:rPr lang="en-HK" dirty="0"/>
              <a:t>1850)</a:t>
            </a:r>
            <a:r>
              <a:rPr lang="en-US" altLang="zh-TW" dirty="0"/>
              <a:t>, ‘euthanasia’ has had a new (more positive) meaning:</a:t>
            </a:r>
          </a:p>
          <a:p>
            <a:pPr lvl="1"/>
            <a:r>
              <a:rPr lang="en-US" altLang="zh-TW" dirty="0"/>
              <a:t>A patient’s death can be accelerated and brought about by advanced medical means, so that </a:t>
            </a:r>
            <a:r>
              <a:rPr lang="en-US" altLang="zh-TW" dirty="0" smtClean="0"/>
              <a:t>he or she </a:t>
            </a:r>
            <a:r>
              <a:rPr lang="en-US" altLang="zh-TW" dirty="0"/>
              <a:t>need not suffer too much. 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More active (because it can be initiated by the patient or doctor)</a:t>
            </a:r>
            <a:endParaRPr lang="en-US" altLang="zh-TW" dirty="0"/>
          </a:p>
          <a:p>
            <a:pPr lvl="1"/>
            <a:r>
              <a:rPr lang="en-US" altLang="zh-TW" dirty="0"/>
              <a:t>Synonyms: </a:t>
            </a:r>
            <a:r>
              <a:rPr lang="en-US" altLang="zh-TW" dirty="0">
                <a:solidFill>
                  <a:srgbClr val="FF0000"/>
                </a:solidFill>
              </a:rPr>
              <a:t>‘Death with dignity’, </a:t>
            </a:r>
            <a:r>
              <a:rPr lang="en-US" altLang="zh-TW" dirty="0" smtClean="0">
                <a:solidFill>
                  <a:srgbClr val="FF0000"/>
                </a:solidFill>
              </a:rPr>
              <a:t>and </a:t>
            </a:r>
            <a:r>
              <a:rPr lang="en-US" altLang="zh-TW" dirty="0">
                <a:solidFill>
                  <a:srgbClr val="FF0000"/>
                </a:solidFill>
              </a:rPr>
              <a:t>‘mercy killing’, </a:t>
            </a:r>
            <a:r>
              <a:rPr lang="en-US" altLang="zh-TW" dirty="0"/>
              <a:t>etc.  </a:t>
            </a:r>
            <a:endParaRPr lang="zh-TW" alt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337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0"/>
            <a:ext cx="4658783" cy="69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4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347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Controversies on life and death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534400" cy="4778009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smtClean="0"/>
              <a:t>‘Controversies’ means  prolonged public disagreements and heated discussions. </a:t>
            </a:r>
          </a:p>
          <a:p>
            <a:r>
              <a:rPr lang="en-US" sz="3000" dirty="0" smtClean="0"/>
              <a:t>Ethical controversies are divisive, and often hotly disputed at the social level.</a:t>
            </a:r>
          </a:p>
          <a:p>
            <a:r>
              <a:rPr lang="en-US" sz="3000" dirty="0" smtClean="0"/>
              <a:t>Regarding controversial ethical issues, arguably it is the issues of life and death that are the most disagreed upon and fiercely debated.</a:t>
            </a:r>
          </a:p>
          <a:p>
            <a:r>
              <a:rPr lang="en-US" sz="3000" dirty="0"/>
              <a:t>Why?</a:t>
            </a:r>
          </a:p>
          <a:p>
            <a:pPr marL="118872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   Life (existence)        vs.         </a:t>
            </a:r>
            <a:r>
              <a:rPr lang="en-US" dirty="0" smtClean="0">
                <a:solidFill>
                  <a:srgbClr val="00B050"/>
                </a:solidFill>
              </a:rPr>
              <a:t>Happiness</a:t>
            </a:r>
            <a:r>
              <a:rPr lang="en-US" dirty="0" smtClean="0">
                <a:solidFill>
                  <a:srgbClr val="FF0000"/>
                </a:solidFill>
              </a:rPr>
              <a:t>                   </a:t>
            </a:r>
          </a:p>
          <a:p>
            <a:pPr marL="118872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                                                                         </a:t>
            </a:r>
            <a:r>
              <a:rPr lang="en-US" dirty="0" smtClean="0">
                <a:solidFill>
                  <a:srgbClr val="0070C0"/>
                </a:solidFill>
              </a:rPr>
              <a:t>Quality of </a:t>
            </a:r>
          </a:p>
          <a:p>
            <a:pPr marL="118872" indent="0">
              <a:buNone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                                                                                 life</a:t>
            </a:r>
          </a:p>
          <a:p>
            <a:pPr marL="118872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                                               </a:t>
            </a:r>
            <a:r>
              <a:rPr lang="en-US" dirty="0" smtClean="0">
                <a:solidFill>
                  <a:srgbClr val="00B050"/>
                </a:solidFill>
              </a:rPr>
              <a:t>Autonomy</a:t>
            </a:r>
            <a:r>
              <a:rPr lang="en-US" dirty="0" smtClean="0">
                <a:solidFill>
                  <a:srgbClr val="FF0000"/>
                </a:solidFill>
              </a:rPr>
              <a:t>           </a:t>
            </a:r>
          </a:p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4" name="右大括弧 3"/>
          <p:cNvSpPr/>
          <p:nvPr/>
        </p:nvSpPr>
        <p:spPr>
          <a:xfrm>
            <a:off x="6858000" y="4572000"/>
            <a:ext cx="106565" cy="15829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Chantal </a:t>
            </a:r>
            <a:r>
              <a:rPr lang="en-US" dirty="0" smtClean="0"/>
              <a:t>Sebire (1955-2008)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94995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Having a rare form of cancer – a facial tumor, </a:t>
            </a:r>
            <a:r>
              <a:rPr lang="en-US" dirty="0"/>
              <a:t>s</a:t>
            </a:r>
            <a:r>
              <a:rPr lang="en-US" dirty="0" smtClean="0"/>
              <a:t>he wanted to terminate her life with the help of physicians.</a:t>
            </a:r>
          </a:p>
          <a:p>
            <a:endParaRPr lang="en-US" dirty="0" smtClean="0"/>
          </a:p>
          <a:p>
            <a:r>
              <a:rPr lang="en-US" dirty="0" smtClean="0"/>
              <a:t>Do you think she has a right to euthanasia?</a:t>
            </a:r>
            <a:endParaRPr lang="en-US" dirty="0"/>
          </a:p>
          <a:p>
            <a:pPr marL="118872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118872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118872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8872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4317" y="4217860"/>
            <a:ext cx="2667000" cy="264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44490"/>
            <a:ext cx="3276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2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936" y="0"/>
            <a:ext cx="11800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304800" y="1828800"/>
            <a:ext cx="86106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Tang [</a:t>
            </a:r>
            <a:r>
              <a:rPr lang="en-US" sz="2400" dirty="0" err="1" smtClean="0"/>
              <a:t>Siu</a:t>
            </a:r>
            <a:r>
              <a:rPr lang="en-US" sz="2400" dirty="0" smtClean="0"/>
              <a:t>-pun], </a:t>
            </a:r>
            <a:r>
              <a:rPr lang="en-US" sz="2400" dirty="0"/>
              <a:t>better known as Ah Bun, who died  </a:t>
            </a:r>
            <a:r>
              <a:rPr lang="en-US" sz="2400" dirty="0" smtClean="0"/>
              <a:t>in 2012 </a:t>
            </a:r>
            <a:r>
              <a:rPr lang="en-US" sz="2400" dirty="0"/>
              <a:t>at age 43, was practising for a gymnastics event in 1991 when he fell badly and injured his spine. The accident left him </a:t>
            </a:r>
            <a:r>
              <a:rPr lang="en-US" sz="2400" dirty="0" smtClean="0"/>
              <a:t>paralyzed </a:t>
            </a:r>
            <a:r>
              <a:rPr lang="en-US" sz="2400" dirty="0"/>
              <a:t>from the neck down.</a:t>
            </a:r>
            <a:endParaRPr lang="en-GB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In 2003, using a stick held in his mouth to type, he made an appeal to then </a:t>
            </a:r>
            <a:r>
              <a:rPr lang="en-US" sz="2400" dirty="0" smtClean="0"/>
              <a:t>Chief Executive [of Hong Kong] Tung </a:t>
            </a:r>
            <a:r>
              <a:rPr lang="en-US" sz="2400" dirty="0"/>
              <a:t>Chee-</a:t>
            </a:r>
            <a:r>
              <a:rPr lang="en-US" sz="2400" dirty="0" err="1"/>
              <a:t>hwa</a:t>
            </a:r>
            <a:r>
              <a:rPr lang="en-US" sz="2400" dirty="0"/>
              <a:t>, asking for euthanasia to be </a:t>
            </a:r>
            <a:r>
              <a:rPr lang="en-US" sz="2400" dirty="0" smtClean="0"/>
              <a:t>legalized.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‘</a:t>
            </a:r>
            <a:r>
              <a:rPr lang="en-US" sz="2400" dirty="0" smtClean="0">
                <a:solidFill>
                  <a:srgbClr val="FF0000"/>
                </a:solidFill>
              </a:rPr>
              <a:t>Time </a:t>
            </a:r>
            <a:r>
              <a:rPr lang="en-US" sz="2400" dirty="0">
                <a:solidFill>
                  <a:srgbClr val="FF0000"/>
                </a:solidFill>
              </a:rPr>
              <a:t>has become meaningless for me. I look at the clock ticking second after second every single day and what am I waiting for? It's just the moment when death comes</a:t>
            </a:r>
            <a:r>
              <a:rPr lang="en-US" sz="2400" dirty="0" smtClean="0">
                <a:solidFill>
                  <a:srgbClr val="FF0000"/>
                </a:solidFill>
              </a:rPr>
              <a:t>,’ </a:t>
            </a:r>
            <a:r>
              <a:rPr lang="en-US" sz="2400" dirty="0">
                <a:solidFill>
                  <a:srgbClr val="FF0000"/>
                </a:solidFill>
              </a:rPr>
              <a:t>he wrote in the letter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endParaRPr lang="en-GB" sz="2000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2000" dirty="0">
                <a:hlinkClick r:id="rId2"/>
              </a:rPr>
              <a:t>http://</a:t>
            </a:r>
            <a:r>
              <a:rPr lang="en-GB" sz="2000" dirty="0" smtClean="0">
                <a:hlinkClick r:id="rId2"/>
              </a:rPr>
              <a:t>www.scmp.com/news/hong-kong/article/1101608/tang-siu-pun-small-measure-happiness-after-years-despair</a:t>
            </a:r>
            <a:r>
              <a:rPr lang="en-GB" sz="2000" dirty="0" smtClean="0"/>
              <a:t> </a:t>
            </a:r>
            <a:endParaRPr lang="en-GB" sz="2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HK" dirty="0"/>
              <a:t>Tang </a:t>
            </a:r>
            <a:r>
              <a:rPr lang="en-GB" altLang="zh-HK" dirty="0" err="1" smtClean="0"/>
              <a:t>Siu</a:t>
            </a:r>
            <a:r>
              <a:rPr lang="en-GB" altLang="zh-HK" dirty="0" smtClean="0"/>
              <a:t>-pun (1969 - 2012)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343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304800"/>
            <a:ext cx="7737475" cy="76517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1"/>
                </a:solidFill>
              </a:rPr>
              <a:t>Types of Euthanasia (1)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1534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Voluntary euthanasia</a:t>
            </a:r>
          </a:p>
          <a:p>
            <a:pPr lvl="1"/>
            <a:r>
              <a:rPr lang="en-US" sz="3000" dirty="0"/>
              <a:t>W</a:t>
            </a:r>
            <a:r>
              <a:rPr lang="en-US" sz="3000" dirty="0" smtClean="0"/>
              <a:t>hen </a:t>
            </a:r>
            <a:r>
              <a:rPr lang="en-US" sz="3000" dirty="0"/>
              <a:t>the patient freely chooses to die at the time of the illness or by signing a ‘</a:t>
            </a:r>
            <a:r>
              <a:rPr lang="en-US" sz="3000" u="sng" dirty="0"/>
              <a:t>living will</a:t>
            </a:r>
            <a:r>
              <a:rPr lang="en-US" sz="3000" dirty="0"/>
              <a:t>’ before (giving consent</a:t>
            </a:r>
            <a:r>
              <a:rPr lang="en-US" sz="3000" dirty="0" smtClean="0"/>
              <a:t>)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Involuntary euthanasia</a:t>
            </a:r>
          </a:p>
          <a:p>
            <a:pPr lvl="1"/>
            <a:r>
              <a:rPr lang="en-US" sz="3000" dirty="0"/>
              <a:t>Not willing to terminate their </a:t>
            </a:r>
            <a:r>
              <a:rPr lang="en-US" sz="3000" dirty="0" smtClean="0"/>
              <a:t>life</a:t>
            </a:r>
          </a:p>
          <a:p>
            <a:pPr lvl="1"/>
            <a:r>
              <a:rPr lang="en-US" sz="3000" dirty="0" smtClean="0"/>
              <a:t>E.g. the Jews during the second world war </a:t>
            </a:r>
          </a:p>
          <a:p>
            <a:pPr eaLnBrk="1" hangingPunct="1"/>
            <a:r>
              <a:rPr lang="en-US" sz="3600" dirty="0" smtClean="0">
                <a:solidFill>
                  <a:srgbClr val="FF0000"/>
                </a:solidFill>
              </a:rPr>
              <a:t>Non-voluntary euthanasia</a:t>
            </a:r>
          </a:p>
          <a:p>
            <a:pPr lvl="1"/>
            <a:r>
              <a:rPr lang="en-US" sz="3000" dirty="0"/>
              <a:t>Some patients with euthanasia do not have the capacity to have any </a:t>
            </a:r>
            <a:r>
              <a:rPr lang="en-US" sz="3000" dirty="0" smtClean="0"/>
              <a:t>intention.</a:t>
            </a:r>
            <a:endParaRPr lang="en-US" sz="3000" dirty="0"/>
          </a:p>
          <a:p>
            <a:pPr lvl="1"/>
            <a:r>
              <a:rPr lang="en-US" sz="3000" dirty="0"/>
              <a:t>Such as babies, patients in a persistent vegetative state, patients who have lost the thinking abilities, and so 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2728"/>
          </a:xfrm>
        </p:spPr>
        <p:txBody>
          <a:bodyPr/>
          <a:lstStyle/>
          <a:p>
            <a:r>
              <a:rPr lang="en-US" dirty="0"/>
              <a:t>Physician-assisted suicide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‘Physician-assisted </a:t>
            </a:r>
            <a:r>
              <a:rPr lang="en-US" dirty="0"/>
              <a:t>suicide is often confused with euthanasia.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>
                <a:solidFill>
                  <a:srgbClr val="FF0000"/>
                </a:solidFill>
              </a:rPr>
              <a:t>cases of </a:t>
            </a:r>
            <a:r>
              <a:rPr lang="en-US" b="1" dirty="0">
                <a:solidFill>
                  <a:srgbClr val="002060"/>
                </a:solidFill>
              </a:rPr>
              <a:t>euthanasia</a:t>
            </a:r>
            <a:r>
              <a:rPr lang="en-US" dirty="0">
                <a:solidFill>
                  <a:srgbClr val="FF0000"/>
                </a:solidFill>
              </a:rPr>
              <a:t> the physician administers the means of death, usually a lethal drug.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</a:t>
            </a:r>
            <a:r>
              <a:rPr lang="en-US" b="1" dirty="0">
                <a:solidFill>
                  <a:srgbClr val="002060"/>
                </a:solidFill>
              </a:rPr>
              <a:t>physician-assisted suicide </a:t>
            </a:r>
            <a:r>
              <a:rPr lang="en-US" dirty="0"/>
              <a:t>(PAS), it is required that the person voluntarily expresses his or her wish to die, and also makes a request for medication for the purpose of ending his or her life.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Physician-assisted suicide thus </a:t>
            </a:r>
            <a:r>
              <a:rPr lang="en-US" dirty="0">
                <a:solidFill>
                  <a:srgbClr val="FF0000"/>
                </a:solidFill>
              </a:rPr>
              <a:t>involves a person’s self-administration of </a:t>
            </a:r>
            <a:r>
              <a:rPr lang="en-US" dirty="0" smtClean="0">
                <a:solidFill>
                  <a:srgbClr val="FF0000"/>
                </a:solidFill>
              </a:rPr>
              <a:t>deadly </a:t>
            </a:r>
            <a:r>
              <a:rPr lang="en-US" dirty="0">
                <a:solidFill>
                  <a:srgbClr val="FF0000"/>
                </a:solidFill>
              </a:rPr>
              <a:t>drugs that are supplied by a doctor</a:t>
            </a:r>
            <a:r>
              <a:rPr lang="en-US" dirty="0" smtClean="0">
                <a:solidFill>
                  <a:srgbClr val="FF0000"/>
                </a:solidFill>
              </a:rPr>
              <a:t>.’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en.wikipedia.org/wiki/Assisted_suicide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9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Types of Euthanasia </a:t>
            </a:r>
            <a:r>
              <a:rPr lang="en-US" sz="4000" dirty="0" smtClean="0">
                <a:solidFill>
                  <a:schemeClr val="accent1"/>
                </a:solidFill>
              </a:rPr>
              <a:t>(2)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2563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Active euthanasia</a:t>
            </a:r>
          </a:p>
          <a:p>
            <a:pPr lvl="1"/>
            <a:r>
              <a:rPr lang="en-US" dirty="0" smtClean="0"/>
              <a:t>E.g., a </a:t>
            </a:r>
            <a:r>
              <a:rPr lang="en-US" dirty="0"/>
              <a:t>lethal injection is administered by </a:t>
            </a:r>
            <a:r>
              <a:rPr lang="en-US" dirty="0" smtClean="0"/>
              <a:t>a physician </a:t>
            </a:r>
            <a:r>
              <a:rPr lang="en-US" dirty="0"/>
              <a:t>to end </a:t>
            </a:r>
            <a:r>
              <a:rPr lang="en-US" dirty="0" smtClean="0"/>
              <a:t>a patient’s </a:t>
            </a:r>
            <a:r>
              <a:rPr lang="en-US" dirty="0" err="1" smtClean="0"/>
              <a:t>life</a:t>
            </a:r>
            <a:r>
              <a:rPr lang="en-US" dirty="0" err="1" smtClean="0">
                <a:solidFill>
                  <a:schemeClr val="bg1"/>
                </a:solidFill>
              </a:rPr>
              <a:t>life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962400" y="1773936"/>
            <a:ext cx="4724400" cy="462381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Passive euthanasia</a:t>
            </a:r>
          </a:p>
          <a:p>
            <a:pPr lvl="1"/>
            <a:r>
              <a:rPr lang="en-US" dirty="0"/>
              <a:t>Withholding or withdrawing life-sustaining treatment, </a:t>
            </a:r>
            <a:r>
              <a:rPr lang="en-US" dirty="0" smtClean="0"/>
              <a:t>(nutrition, medication</a:t>
            </a:r>
            <a:r>
              <a:rPr lang="en-US" dirty="0"/>
              <a:t>, respirator) - allowing death to occur, letting nature take its course)</a:t>
            </a:r>
          </a:p>
          <a:p>
            <a:pPr marL="457200" lvl="1" indent="0">
              <a:buNone/>
            </a:pP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0244" name="Picture 13" descr="euthanaisa_09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648200"/>
            <a:ext cx="3048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648733"/>
            <a:ext cx="3048000" cy="2209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74374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What kind(s) of euthanasia is (are) more acceptable to you?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</a:t>
            </a:r>
            <a:r>
              <a:rPr lang="en-US" altLang="zh-TW" dirty="0" smtClean="0"/>
              <a:t>oluntary and active euthanasia</a:t>
            </a:r>
          </a:p>
          <a:p>
            <a:r>
              <a:rPr lang="en-US" altLang="zh-TW" dirty="0" smtClean="0"/>
              <a:t>Voluntary and </a:t>
            </a:r>
            <a:r>
              <a:rPr lang="en-US" altLang="zh-TW" dirty="0"/>
              <a:t>passive </a:t>
            </a:r>
            <a:r>
              <a:rPr lang="en-US" altLang="zh-TW" dirty="0" smtClean="0"/>
              <a:t>euthanasia</a:t>
            </a:r>
          </a:p>
          <a:p>
            <a:r>
              <a:rPr lang="en-US" altLang="zh-TW" dirty="0"/>
              <a:t>I</a:t>
            </a:r>
            <a:r>
              <a:rPr lang="en-US" altLang="zh-TW" dirty="0" smtClean="0"/>
              <a:t>nvoluntary and </a:t>
            </a:r>
            <a:r>
              <a:rPr lang="en-US" altLang="zh-TW" dirty="0"/>
              <a:t>active </a:t>
            </a:r>
            <a:r>
              <a:rPr lang="en-US" altLang="zh-TW" dirty="0" smtClean="0"/>
              <a:t>euthanasia</a:t>
            </a:r>
          </a:p>
          <a:p>
            <a:r>
              <a:rPr lang="en-US" altLang="zh-TW" dirty="0" smtClean="0"/>
              <a:t>Involuntary and </a:t>
            </a:r>
            <a:r>
              <a:rPr lang="en-US" altLang="zh-TW" dirty="0"/>
              <a:t>passive </a:t>
            </a:r>
            <a:r>
              <a:rPr lang="en-US" altLang="zh-TW" dirty="0" smtClean="0"/>
              <a:t>euthanasia</a:t>
            </a:r>
          </a:p>
          <a:p>
            <a:r>
              <a:rPr lang="en-US" altLang="zh-TW" dirty="0"/>
              <a:t>N</a:t>
            </a:r>
            <a:r>
              <a:rPr lang="en-US" altLang="zh-TW" dirty="0" smtClean="0"/>
              <a:t>on-voluntary and </a:t>
            </a:r>
            <a:r>
              <a:rPr lang="en-US" altLang="zh-TW" dirty="0"/>
              <a:t>active </a:t>
            </a:r>
            <a:r>
              <a:rPr lang="en-US" altLang="zh-TW" dirty="0" smtClean="0"/>
              <a:t>euthanasia</a:t>
            </a:r>
          </a:p>
          <a:p>
            <a:r>
              <a:rPr lang="en-US" altLang="zh-TW" dirty="0"/>
              <a:t>N</a:t>
            </a:r>
            <a:r>
              <a:rPr lang="en-US" altLang="zh-TW" dirty="0" smtClean="0"/>
              <a:t>on-voluntary and </a:t>
            </a:r>
            <a:r>
              <a:rPr lang="en-US" altLang="zh-TW" dirty="0"/>
              <a:t>passive euthanasia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908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256"/>
            <a:ext cx="9144000" cy="6958361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620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8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52400"/>
            <a:ext cx="61722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sz="4600" dirty="0" smtClean="0">
                <a:solidFill>
                  <a:schemeClr val="accent1"/>
                </a:solidFill>
              </a:rPr>
              <a:t>Dilemma</a:t>
            </a:r>
          </a:p>
        </p:txBody>
      </p:sp>
      <p:pic>
        <p:nvPicPr>
          <p:cNvPr id="13315" name="Picture 5" descr="1101930531_4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38300"/>
            <a:ext cx="3562350" cy="3767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6"/>
          <p:cNvSpPr txBox="1">
            <a:spLocks noChangeArrowheads="1"/>
          </p:cNvSpPr>
          <p:nvPr/>
        </p:nvSpPr>
        <p:spPr bwMode="auto">
          <a:xfrm>
            <a:off x="3962400" y="1676400"/>
            <a:ext cx="48768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Corbel" pitchFamily="34" charset="0"/>
                <a:ea typeface="Arial" pitchFamily="26" charset="0"/>
                <a:cs typeface="Arial" pitchFamily="26" charset="0"/>
              </a:rPr>
              <a:t>Dr. </a:t>
            </a:r>
            <a:r>
              <a:rPr lang="en-US" sz="2400" dirty="0">
                <a:latin typeface="Corbel" pitchFamily="34" charset="0"/>
                <a:ea typeface="Arial" pitchFamily="26" charset="0"/>
                <a:cs typeface="Arial" pitchFamily="26" charset="0"/>
              </a:rPr>
              <a:t>Jack </a:t>
            </a:r>
            <a:r>
              <a:rPr lang="en-US" sz="2400" dirty="0" err="1">
                <a:latin typeface="Corbel" pitchFamily="34" charset="0"/>
                <a:ea typeface="Arial" pitchFamily="26" charset="0"/>
                <a:cs typeface="Arial" pitchFamily="26" charset="0"/>
              </a:rPr>
              <a:t>Kervokian</a:t>
            </a:r>
            <a:r>
              <a:rPr lang="en-US" sz="2400" dirty="0">
                <a:latin typeface="Corbel" pitchFamily="34" charset="0"/>
                <a:ea typeface="Arial" pitchFamily="26" charset="0"/>
                <a:cs typeface="Arial" pitchFamily="26" charset="0"/>
              </a:rPr>
              <a:t> (</a:t>
            </a:r>
            <a:r>
              <a:rPr lang="en-US" sz="2400" dirty="0" smtClean="0">
                <a:latin typeface="Corbel" pitchFamily="34" charset="0"/>
                <a:ea typeface="Arial" pitchFamily="26" charset="0"/>
                <a:cs typeface="Arial" pitchFamily="26" charset="0"/>
              </a:rPr>
              <a:t>American Pathologist) claims </a:t>
            </a:r>
            <a:r>
              <a:rPr lang="en-US" sz="2400" dirty="0">
                <a:latin typeface="Corbel" pitchFamily="34" charset="0"/>
                <a:ea typeface="Arial" pitchFamily="26" charset="0"/>
                <a:cs typeface="Arial" pitchFamily="26" charset="0"/>
              </a:rPr>
              <a:t>to have assisted at least 130 patients to that end. 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400" dirty="0">
                <a:latin typeface="Corbel" pitchFamily="34" charset="0"/>
                <a:ea typeface="Arial" pitchFamily="26" charset="0"/>
                <a:cs typeface="Arial" pitchFamily="26" charset="0"/>
              </a:rPr>
              <a:t>He famously said that </a:t>
            </a:r>
            <a:r>
              <a:rPr lang="en-US" sz="2400" b="1" dirty="0">
                <a:latin typeface="Corbel" pitchFamily="34" charset="0"/>
                <a:ea typeface="Arial" pitchFamily="26" charset="0"/>
                <a:cs typeface="Arial" pitchFamily="26" charset="0"/>
              </a:rPr>
              <a:t>"dying is not a crime</a:t>
            </a:r>
            <a:r>
              <a:rPr lang="en-US" sz="2400" b="1" dirty="0" smtClean="0">
                <a:latin typeface="Corbel" pitchFamily="34" charset="0"/>
                <a:ea typeface="Arial" pitchFamily="26" charset="0"/>
                <a:cs typeface="Arial" pitchFamily="26" charset="0"/>
              </a:rPr>
              <a:t>."</a:t>
            </a:r>
            <a:endParaRPr lang="en-US" sz="2400" dirty="0">
              <a:latin typeface="Corbel" pitchFamily="34" charset="0"/>
              <a:ea typeface="Arial" pitchFamily="26" charset="0"/>
              <a:cs typeface="Arial" pitchFamily="26" charset="0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400" dirty="0">
                <a:latin typeface="Corbel" pitchFamily="34" charset="0"/>
                <a:ea typeface="Arial" pitchFamily="26" charset="0"/>
                <a:cs typeface="Arial" pitchFamily="26" charset="0"/>
              </a:rPr>
              <a:t>Between 1999 and 2007, Kevorkian served eight years of a 10-to-25-year prison sentence for </a:t>
            </a:r>
            <a:r>
              <a:rPr lang="en-US" sz="2400" dirty="0" smtClean="0">
                <a:latin typeface="Corbel" pitchFamily="34" charset="0"/>
                <a:ea typeface="Arial" pitchFamily="26" charset="0"/>
                <a:cs typeface="Arial" pitchFamily="26" charset="0"/>
              </a:rPr>
              <a:t>second-degree murder. </a:t>
            </a:r>
            <a:r>
              <a:rPr lang="en-US" sz="2400" dirty="0">
                <a:latin typeface="Corbel" pitchFamily="34" charset="0"/>
                <a:ea typeface="Arial" pitchFamily="26" charset="0"/>
                <a:cs typeface="Arial" pitchFamily="26" charset="0"/>
              </a:rPr>
              <a:t>He was released on </a:t>
            </a:r>
            <a:r>
              <a:rPr lang="en-US" sz="2400" dirty="0" smtClean="0">
                <a:latin typeface="Corbel" pitchFamily="34" charset="0"/>
                <a:ea typeface="Arial" pitchFamily="26" charset="0"/>
                <a:cs typeface="Arial" pitchFamily="26" charset="0"/>
              </a:rPr>
              <a:t>parole on </a:t>
            </a:r>
            <a:r>
              <a:rPr lang="en-US" sz="2400" dirty="0">
                <a:latin typeface="Corbel" pitchFamily="34" charset="0"/>
                <a:ea typeface="Arial" pitchFamily="26" charset="0"/>
                <a:cs typeface="Arial" pitchFamily="26" charset="0"/>
              </a:rPr>
              <a:t>June 1, 2006, due to good behavior.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517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1"/>
                </a:solidFill>
                <a:latin typeface="+mn-lt"/>
              </a:rPr>
              <a:t>Arguments </a:t>
            </a:r>
            <a:r>
              <a:rPr lang="en-US" sz="4000" u="sng" dirty="0" smtClean="0">
                <a:solidFill>
                  <a:schemeClr val="accent1"/>
                </a:solidFill>
                <a:latin typeface="+mn-lt"/>
              </a:rPr>
              <a:t>FOR</a:t>
            </a:r>
            <a:r>
              <a:rPr lang="en-US" sz="4000" dirty="0" smtClean="0">
                <a:solidFill>
                  <a:schemeClr val="accent1"/>
                </a:solidFill>
                <a:latin typeface="+mn-lt"/>
              </a:rPr>
              <a:t> euthanasia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53400" cy="5257800"/>
          </a:xfrm>
        </p:spPr>
        <p:txBody>
          <a:bodyPr>
            <a:normAutofit fontScale="92500"/>
          </a:bodyPr>
          <a:lstStyle/>
          <a:p>
            <a:pPr marL="633222" indent="-514350" eaLnBrk="1" hangingPunct="1">
              <a:buClr>
                <a:schemeClr val="tx1"/>
              </a:buClr>
              <a:buFont typeface="+mj-lt"/>
              <a:buAutoNum type="arabicPeriod"/>
            </a:pPr>
            <a:r>
              <a:rPr lang="en-US" sz="3500" b="1" dirty="0" smtClean="0">
                <a:solidFill>
                  <a:srgbClr val="FF0000"/>
                </a:solidFill>
              </a:rPr>
              <a:t>Choice (autonomy):</a:t>
            </a:r>
            <a:r>
              <a:rPr lang="en-US" sz="3500" dirty="0" smtClean="0">
                <a:solidFill>
                  <a:srgbClr val="FF0000"/>
                </a:solidFill>
              </a:rPr>
              <a:t> </a:t>
            </a:r>
            <a:r>
              <a:rPr lang="en-US" sz="3500" dirty="0"/>
              <a:t>freedom/right to </a:t>
            </a:r>
            <a:r>
              <a:rPr lang="en-US" sz="3500" dirty="0" smtClean="0"/>
              <a:t>choose whether to go on living</a:t>
            </a:r>
          </a:p>
          <a:p>
            <a:pPr marL="633222" indent="-514350" eaLnBrk="1" hangingPunct="1">
              <a:buFont typeface="+mj-lt"/>
              <a:buAutoNum type="arabicPeriod"/>
            </a:pPr>
            <a:endParaRPr lang="en-US" sz="3500" dirty="0" smtClean="0"/>
          </a:p>
          <a:p>
            <a:pPr marL="633222" indent="-514350" eaLnBrk="1" hangingPunct="1">
              <a:buClr>
                <a:schemeClr val="tx1"/>
              </a:buClr>
              <a:buFont typeface="+mj-lt"/>
              <a:buAutoNum type="arabicPeriod"/>
            </a:pPr>
            <a:r>
              <a:rPr lang="en-US" sz="3500" b="1" dirty="0" smtClean="0">
                <a:solidFill>
                  <a:srgbClr val="FF0000"/>
                </a:solidFill>
              </a:rPr>
              <a:t>Quality </a:t>
            </a:r>
            <a:r>
              <a:rPr lang="en-US" sz="3500" b="1" dirty="0">
                <a:solidFill>
                  <a:srgbClr val="FF0000"/>
                </a:solidFill>
              </a:rPr>
              <a:t>of life:</a:t>
            </a:r>
            <a:r>
              <a:rPr lang="en-US" sz="3500" dirty="0">
                <a:solidFill>
                  <a:srgbClr val="FF0000"/>
                </a:solidFill>
              </a:rPr>
              <a:t> </a:t>
            </a:r>
            <a:r>
              <a:rPr lang="en-US" sz="3500" dirty="0" smtClean="0"/>
              <a:t>poor quality – </a:t>
            </a:r>
            <a:r>
              <a:rPr lang="en-US" sz="3500" dirty="0" smtClean="0">
                <a:solidFill>
                  <a:srgbClr val="FF0000"/>
                </a:solidFill>
              </a:rPr>
              <a:t> </a:t>
            </a:r>
            <a:r>
              <a:rPr lang="en-US" sz="3500" dirty="0" smtClean="0"/>
              <a:t>physical and mental pain, and suffering, no dignity</a:t>
            </a:r>
          </a:p>
          <a:p>
            <a:pPr marL="118872" indent="0" eaLnBrk="1" hangingPunct="1">
              <a:buClr>
                <a:schemeClr val="tx1"/>
              </a:buClr>
              <a:buNone/>
            </a:pPr>
            <a:endParaRPr lang="en-US" sz="3500" dirty="0" smtClean="0"/>
          </a:p>
          <a:p>
            <a:pPr marL="633222" indent="-514350" eaLnBrk="1" hangingPunct="1">
              <a:buClr>
                <a:schemeClr val="tx1"/>
              </a:buClr>
              <a:buFont typeface="+mj-lt"/>
              <a:buAutoNum type="arabicPeriod"/>
            </a:pPr>
            <a:r>
              <a:rPr lang="en-US" sz="3500" b="1" dirty="0" smtClean="0">
                <a:solidFill>
                  <a:srgbClr val="FF0000"/>
                </a:solidFill>
              </a:rPr>
              <a:t>Economic </a:t>
            </a:r>
            <a:r>
              <a:rPr lang="en-US" sz="3500" b="1" dirty="0">
                <a:solidFill>
                  <a:srgbClr val="FF0000"/>
                </a:solidFill>
              </a:rPr>
              <a:t>costs &amp; human </a:t>
            </a:r>
            <a:r>
              <a:rPr lang="en-US" sz="3500" b="1" dirty="0" smtClean="0">
                <a:solidFill>
                  <a:srgbClr val="FF0000"/>
                </a:solidFill>
              </a:rPr>
              <a:t>resources</a:t>
            </a:r>
            <a:r>
              <a:rPr lang="en-US" sz="3500" dirty="0">
                <a:solidFill>
                  <a:srgbClr val="FF0000"/>
                </a:solidFill>
              </a:rPr>
              <a:t>:</a:t>
            </a:r>
            <a:r>
              <a:rPr lang="en-US" sz="3500" dirty="0" smtClean="0">
                <a:solidFill>
                  <a:srgbClr val="FF0000"/>
                </a:solidFill>
              </a:rPr>
              <a:t> </a:t>
            </a:r>
            <a:r>
              <a:rPr lang="en-US" sz="3500" dirty="0"/>
              <a:t>shortage of hospital beds &amp; staff – burden to keep terminally ill patients alive, better to use these resources for curable aliments</a:t>
            </a:r>
          </a:p>
          <a:p>
            <a:pPr eaLnBrk="1" hangingPunct="1">
              <a:buFont typeface="Wingdings" pitchFamily="26" charset="2"/>
              <a:buNone/>
            </a:pPr>
            <a:endParaRPr lang="en-US" sz="3500" dirty="0">
              <a:latin typeface="Lucida Calligraphy" pitchFamily="2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Moral dilemma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400" y="1773936"/>
            <a:ext cx="3505200" cy="4623816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Logical form: </a:t>
            </a:r>
          </a:p>
          <a:p>
            <a:pPr lvl="1"/>
            <a:r>
              <a:rPr lang="en-US" altLang="zh-CN" sz="3000" dirty="0" smtClean="0">
                <a:solidFill>
                  <a:srgbClr val="FF0000"/>
                </a:solidFill>
              </a:rPr>
              <a:t>Either A or B.</a:t>
            </a:r>
          </a:p>
          <a:p>
            <a:pPr lvl="1"/>
            <a:r>
              <a:rPr lang="en-US" altLang="zh-CN" sz="3000" dirty="0" smtClean="0">
                <a:solidFill>
                  <a:srgbClr val="FF0000"/>
                </a:solidFill>
              </a:rPr>
              <a:t>If A, then R.</a:t>
            </a:r>
          </a:p>
          <a:p>
            <a:pPr lvl="1"/>
            <a:r>
              <a:rPr lang="en-US" altLang="zh-CN" sz="3000" dirty="0" smtClean="0">
                <a:solidFill>
                  <a:srgbClr val="FF0000"/>
                </a:solidFill>
              </a:rPr>
              <a:t>If B, then S.</a:t>
            </a:r>
          </a:p>
          <a:p>
            <a:pPr lvl="1"/>
            <a:r>
              <a:rPr lang="en-US" altLang="zh-CN" sz="3000" dirty="0" smtClean="0">
                <a:solidFill>
                  <a:srgbClr val="FF0000"/>
                </a:solidFill>
              </a:rPr>
              <a:t>Therefore, either R or S.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733800" y="1773936"/>
            <a:ext cx="4953000" cy="4623816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Either </a:t>
            </a:r>
            <a:r>
              <a:rPr lang="en-US" altLang="zh-CN" dirty="0" smtClean="0">
                <a:solidFill>
                  <a:srgbClr val="0070C0"/>
                </a:solidFill>
              </a:rPr>
              <a:t>(A) carrying the fetus </a:t>
            </a:r>
            <a:r>
              <a:rPr lang="en-US" altLang="zh-CN" dirty="0" smtClean="0"/>
              <a:t>or </a:t>
            </a:r>
            <a:r>
              <a:rPr lang="en-US" altLang="zh-CN" dirty="0" smtClean="0">
                <a:solidFill>
                  <a:srgbClr val="00B050"/>
                </a:solidFill>
              </a:rPr>
              <a:t>(B) aborting the fetus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If </a:t>
            </a:r>
            <a:r>
              <a:rPr lang="en-US" altLang="zh-CN" dirty="0" smtClean="0">
                <a:solidFill>
                  <a:srgbClr val="0070C0"/>
                </a:solidFill>
              </a:rPr>
              <a:t>(A) carrying the fetus</a:t>
            </a:r>
            <a:r>
              <a:rPr lang="en-US" altLang="zh-CN" dirty="0" smtClean="0"/>
              <a:t>, then (R) the pregnant woman’s health would be worsened.</a:t>
            </a:r>
          </a:p>
          <a:p>
            <a:r>
              <a:rPr lang="en-US" altLang="zh-CN" dirty="0" smtClean="0"/>
              <a:t>If </a:t>
            </a:r>
            <a:r>
              <a:rPr lang="en-US" altLang="zh-CN" dirty="0" smtClean="0">
                <a:solidFill>
                  <a:srgbClr val="00B050"/>
                </a:solidFill>
              </a:rPr>
              <a:t>(B) aborting the fetus, </a:t>
            </a:r>
            <a:r>
              <a:rPr lang="en-US" altLang="zh-CN" dirty="0" smtClean="0"/>
              <a:t>then (S) we will lose a life (unborn baby).</a:t>
            </a:r>
          </a:p>
          <a:p>
            <a:r>
              <a:rPr lang="en-US" altLang="zh-CN" dirty="0" smtClean="0"/>
              <a:t>Therefore, either (R) the </a:t>
            </a:r>
            <a:r>
              <a:rPr lang="en-US" altLang="zh-CN" dirty="0"/>
              <a:t>pregnant woman’s health would be </a:t>
            </a:r>
            <a:r>
              <a:rPr lang="en-US" altLang="zh-CN" dirty="0" smtClean="0"/>
              <a:t>worsened or (S) we </a:t>
            </a:r>
            <a:r>
              <a:rPr lang="en-US" altLang="zh-CN" dirty="0"/>
              <a:t>will lose a </a:t>
            </a:r>
            <a:r>
              <a:rPr lang="en-US" altLang="zh-CN" dirty="0" smtClean="0"/>
              <a:t>life (</a:t>
            </a:r>
            <a:r>
              <a:rPr lang="en-US" altLang="zh-CN" dirty="0"/>
              <a:t>unborn baby).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21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188640"/>
            <a:ext cx="8686800" cy="864096"/>
          </a:xfrm>
        </p:spPr>
        <p:txBody>
          <a:bodyPr>
            <a:normAutofit fontScale="90000"/>
          </a:bodyPr>
          <a:lstStyle/>
          <a:p>
            <a:r>
              <a:rPr lang="en-US" altLang="zh-HK" dirty="0" smtClean="0"/>
              <a:t>Some countries practice euthanasia under certain conditions</a:t>
            </a:r>
            <a:endParaRPr lang="en-GB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971182"/>
          </a:xfrm>
        </p:spPr>
        <p:txBody>
          <a:bodyPr>
            <a:noAutofit/>
          </a:bodyPr>
          <a:lstStyle/>
          <a:p>
            <a:pPr marL="571500" indent="-514350">
              <a:buClrTx/>
            </a:pPr>
            <a:r>
              <a:rPr lang="en-US" altLang="zh-HK" sz="2800" dirty="0" smtClean="0"/>
              <a:t>Patients with euthanasia are </a:t>
            </a:r>
            <a:r>
              <a:rPr lang="en-US" altLang="zh-HK" sz="2800" u="sng" dirty="0" smtClean="0"/>
              <a:t>terminal</a:t>
            </a:r>
            <a:r>
              <a:rPr lang="en-US" altLang="zh-HK" sz="2800" dirty="0" smtClean="0"/>
              <a:t> patients. </a:t>
            </a:r>
          </a:p>
          <a:p>
            <a:pPr marL="571500" indent="-514350">
              <a:buClrTx/>
            </a:pPr>
            <a:r>
              <a:rPr lang="en-US" altLang="zh-HK" sz="2800" dirty="0" smtClean="0"/>
              <a:t>These patients’ physical condition </a:t>
            </a:r>
            <a:r>
              <a:rPr lang="en-US" altLang="zh-HK" sz="2800" u="sng" dirty="0" smtClean="0"/>
              <a:t>can hardly recover </a:t>
            </a:r>
            <a:r>
              <a:rPr lang="en-US" altLang="zh-HK" sz="2800" dirty="0" smtClean="0"/>
              <a:t>within their remaining span of life. </a:t>
            </a:r>
          </a:p>
          <a:p>
            <a:pPr marL="571500" indent="-514350">
              <a:buClrTx/>
            </a:pPr>
            <a:r>
              <a:rPr lang="en-US" altLang="zh-HK" sz="2800" dirty="0" smtClean="0"/>
              <a:t>They persistently suffer from </a:t>
            </a:r>
            <a:r>
              <a:rPr lang="en-US" altLang="zh-HK" sz="2800" u="sng" dirty="0" smtClean="0"/>
              <a:t>unbearable pain</a:t>
            </a:r>
            <a:r>
              <a:rPr lang="en-US" altLang="zh-HK" sz="2800" dirty="0" smtClean="0"/>
              <a:t> and unacceptable burden.  </a:t>
            </a:r>
          </a:p>
          <a:p>
            <a:pPr marL="571500" indent="-514350">
              <a:buClrTx/>
            </a:pPr>
            <a:r>
              <a:rPr lang="en-US" altLang="zh-HK" sz="2800" dirty="0" smtClean="0"/>
              <a:t>They are </a:t>
            </a:r>
            <a:r>
              <a:rPr lang="en-US" altLang="zh-HK" sz="2800" u="sng" dirty="0" smtClean="0"/>
              <a:t>able to deliberate </a:t>
            </a:r>
            <a:r>
              <a:rPr lang="en-US" altLang="zh-HK" sz="2800" dirty="0" smtClean="0"/>
              <a:t>whether to terminate their life and able to desire life or death, and they have a firm and voluntary </a:t>
            </a:r>
            <a:r>
              <a:rPr lang="en-US" altLang="zh-HK" sz="2800" u="sng" dirty="0" smtClean="0"/>
              <a:t>intention to die</a:t>
            </a:r>
            <a:r>
              <a:rPr lang="en-US" altLang="zh-HK" sz="2800" dirty="0" smtClean="0"/>
              <a:t>. Or, before they lose their communicative abilities, they write down their ‘</a:t>
            </a:r>
            <a:r>
              <a:rPr lang="en-US" altLang="zh-HK" sz="2800" u="sng" dirty="0" smtClean="0"/>
              <a:t>Living will</a:t>
            </a:r>
            <a:r>
              <a:rPr lang="en-US" altLang="zh-HK" sz="2800" dirty="0" smtClean="0"/>
              <a:t>’ (advance decision).</a:t>
            </a:r>
          </a:p>
          <a:p>
            <a:pPr marL="571500" indent="-514350">
              <a:buClrTx/>
            </a:pPr>
            <a:r>
              <a:rPr lang="en-US" altLang="zh-HK" sz="2800" dirty="0" smtClean="0"/>
              <a:t>Without the help of others, they are </a:t>
            </a:r>
            <a:r>
              <a:rPr lang="en-US" altLang="zh-HK" sz="2800" u="sng" dirty="0" smtClean="0"/>
              <a:t>not able to kill themselves</a:t>
            </a:r>
            <a:r>
              <a:rPr lang="en-US" altLang="zh-HK" sz="2800" dirty="0" smtClean="0"/>
              <a:t>.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81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6934200" cy="114617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1"/>
                </a:solidFill>
                <a:latin typeface="+mn-lt"/>
              </a:rPr>
              <a:t>Dying with dignity?</a:t>
            </a:r>
          </a:p>
        </p:txBody>
      </p:sp>
      <p:pic>
        <p:nvPicPr>
          <p:cNvPr id="16387" name="Picture 7" descr="euthanas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59083" y="1543050"/>
            <a:ext cx="365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6" descr="http://www.solsup.com.au/greenman/protest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133600"/>
            <a:ext cx="545908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view against Euthanasia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307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Euthanasia </a:t>
            </a:r>
            <a:r>
              <a:rPr lang="en-US" sz="3600" dirty="0">
                <a:solidFill>
                  <a:srgbClr val="FF0000"/>
                </a:solidFill>
              </a:rPr>
              <a:t>is a grave violation of the law of God, since it is the deliberate and morally unacceptable killing of a human person. </a:t>
            </a:r>
          </a:p>
          <a:p>
            <a:pPr marL="457200" lvl="1" indent="0">
              <a:buNone/>
            </a:pPr>
            <a:r>
              <a:rPr lang="en-US" sz="3200" dirty="0" smtClean="0"/>
              <a:t>    Pope </a:t>
            </a:r>
            <a:r>
              <a:rPr lang="en-US" sz="3200" dirty="0"/>
              <a:t>John Paul II: </a:t>
            </a:r>
            <a:r>
              <a:rPr lang="en-US" sz="3200" i="1" dirty="0" err="1"/>
              <a:t>Evangelium</a:t>
            </a:r>
            <a:r>
              <a:rPr lang="en-US" sz="3200" i="1" dirty="0"/>
              <a:t> Vitae</a:t>
            </a:r>
            <a:r>
              <a:rPr lang="en-US" sz="3200" dirty="0"/>
              <a:t>, 1995</a:t>
            </a:r>
            <a:br>
              <a:rPr lang="en-US" sz="3200" dirty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project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0"/>
            <a:ext cx="4572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10" descr="340x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457200"/>
            <a:ext cx="4038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12" descr="1274-YCJXV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228600"/>
            <a:ext cx="220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1038" y="342900"/>
            <a:ext cx="7885112" cy="9858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1"/>
                </a:solidFill>
                <a:latin typeface="+mn-lt"/>
              </a:rPr>
              <a:t>Main points against euthanasia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382000" cy="5181600"/>
          </a:xfrm>
        </p:spPr>
        <p:txBody>
          <a:bodyPr>
            <a:normAutofit/>
          </a:bodyPr>
          <a:lstStyle/>
          <a:p>
            <a:pPr eaLnBrk="1" hangingPunct="1">
              <a:buNone/>
            </a:pPr>
            <a:r>
              <a:rPr lang="en-US" sz="3400" dirty="0"/>
              <a:t>1. It is murder or suicide!</a:t>
            </a:r>
          </a:p>
          <a:p>
            <a:pPr eaLnBrk="1" hangingPunct="1">
              <a:buNone/>
            </a:pPr>
            <a:r>
              <a:rPr lang="en-US" sz="3400" dirty="0"/>
              <a:t>2. </a:t>
            </a:r>
            <a:r>
              <a:rPr lang="en-US" sz="3400" dirty="0" smtClean="0"/>
              <a:t>Euthanasia </a:t>
            </a:r>
            <a:r>
              <a:rPr lang="en-US" sz="3400" dirty="0"/>
              <a:t>weakens </a:t>
            </a:r>
            <a:r>
              <a:rPr lang="en-US" sz="3400" dirty="0" smtClean="0"/>
              <a:t>society’s </a:t>
            </a:r>
            <a:r>
              <a:rPr lang="en-US" sz="3400" dirty="0"/>
              <a:t>respect for the sanctity of </a:t>
            </a:r>
            <a:r>
              <a:rPr lang="en-US" sz="3400" dirty="0" smtClean="0"/>
              <a:t>life.</a:t>
            </a:r>
            <a:endParaRPr lang="en-US" sz="3400" dirty="0"/>
          </a:p>
          <a:p>
            <a:pPr>
              <a:buNone/>
            </a:pPr>
            <a:r>
              <a:rPr lang="en-US" sz="3400" dirty="0"/>
              <a:t>3. </a:t>
            </a:r>
            <a:r>
              <a:rPr lang="en-US" altLang="zh-HK" sz="3400" dirty="0"/>
              <a:t>It is against religious teachings</a:t>
            </a:r>
            <a:r>
              <a:rPr lang="en-US" altLang="zh-HK" sz="3400" dirty="0" smtClean="0"/>
              <a:t>.</a:t>
            </a:r>
          </a:p>
          <a:p>
            <a:pPr>
              <a:buNone/>
            </a:pPr>
            <a:r>
              <a:rPr lang="en-US" altLang="zh-HK" sz="3400" dirty="0" smtClean="0"/>
              <a:t>4. </a:t>
            </a:r>
            <a:r>
              <a:rPr lang="en-US" sz="3400" dirty="0" smtClean="0"/>
              <a:t>Sometimes </a:t>
            </a:r>
            <a:r>
              <a:rPr lang="en-US" sz="3400" dirty="0"/>
              <a:t>people consent under pressure (to release their families of financial burden) but </a:t>
            </a:r>
            <a:r>
              <a:rPr lang="en-US" sz="3400" dirty="0" smtClean="0"/>
              <a:t>actually they don’t </a:t>
            </a:r>
            <a:r>
              <a:rPr lang="en-US" sz="3400" dirty="0"/>
              <a:t>really want to </a:t>
            </a:r>
            <a:r>
              <a:rPr lang="en-US" sz="3400" dirty="0" smtClean="0"/>
              <a:t>die.</a:t>
            </a:r>
            <a:endParaRPr lang="en-US" sz="3400" dirty="0"/>
          </a:p>
          <a:p>
            <a:pPr eaLnBrk="1" hangingPunct="1">
              <a:buNone/>
            </a:pPr>
            <a:endParaRPr lang="en-US" sz="3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573087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1"/>
                </a:solidFill>
                <a:latin typeface="+mn-lt"/>
              </a:rPr>
              <a:t>Questions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458200" cy="4953000"/>
          </a:xfrm>
        </p:spPr>
        <p:txBody>
          <a:bodyPr>
            <a:normAutofit/>
          </a:bodyPr>
          <a:lstStyle/>
          <a:p>
            <a:pPr marL="633222" indent="-514350" eaLnBrk="1" hangingPunct="1">
              <a:buClrTx/>
              <a:buSzPct val="90000"/>
              <a:buFont typeface="+mj-lt"/>
              <a:buAutoNum type="arabicPeriod"/>
              <a:defRPr/>
            </a:pPr>
            <a:r>
              <a:rPr lang="en-US" dirty="0" smtClean="0"/>
              <a:t>Should euthanasia be legalized? </a:t>
            </a:r>
          </a:p>
          <a:p>
            <a:pPr marL="676656" lvl="2" indent="0">
              <a:buClrTx/>
              <a:buNone/>
              <a:defRPr/>
            </a:pPr>
            <a:r>
              <a:rPr lang="en-US" sz="2800" dirty="0" smtClean="0"/>
              <a:t>If yes, can legalized euthanasia open the door for elderly people to be quietly disposed of against their will? </a:t>
            </a:r>
          </a:p>
          <a:p>
            <a:pPr marL="676656" lvl="2" indent="0">
              <a:buClrTx/>
              <a:buNone/>
              <a:defRPr/>
            </a:pPr>
            <a:r>
              <a:rPr lang="en-US" sz="2800" dirty="0" smtClean="0"/>
              <a:t>And may an older person feel pressured to die because they are a burden to their relatives?</a:t>
            </a:r>
          </a:p>
          <a:p>
            <a:pPr marL="633222" indent="-514350" eaLnBrk="1" hangingPunct="1">
              <a:buClrTx/>
              <a:buSzPct val="90000"/>
              <a:buFont typeface="+mj-lt"/>
              <a:buAutoNum type="arabicPeriod"/>
              <a:defRPr/>
            </a:pPr>
            <a:endParaRPr lang="en-US" dirty="0" smtClean="0"/>
          </a:p>
          <a:p>
            <a:pPr marL="633222" indent="-514350" eaLnBrk="1" hangingPunct="1">
              <a:buClrTx/>
              <a:buSzPct val="90000"/>
              <a:buFont typeface="+mj-lt"/>
              <a:buAutoNum type="arabicPeriod"/>
              <a:defRPr/>
            </a:pPr>
            <a:r>
              <a:rPr lang="en-US" dirty="0" smtClean="0"/>
              <a:t>What would a utilitarian say?  What </a:t>
            </a:r>
            <a:r>
              <a:rPr lang="en-US" smtClean="0"/>
              <a:t>would </a:t>
            </a:r>
            <a:r>
              <a:rPr lang="en-US" smtClean="0"/>
              <a:t>Kant (a deontologist) </a:t>
            </a:r>
            <a:r>
              <a:rPr lang="en-US" dirty="0" smtClean="0"/>
              <a:t>say? </a:t>
            </a:r>
            <a:r>
              <a:rPr lang="en-US" altLang="zh-CN" dirty="0" smtClean="0"/>
              <a:t>What would a virtue ethicist say?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5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‘Abortion’: its meaning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408176"/>
            <a:ext cx="6858000" cy="544982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2800" dirty="0" smtClean="0"/>
              <a:t>The termination of a </a:t>
            </a:r>
            <a:r>
              <a:rPr lang="en-US" sz="2800" dirty="0" smtClean="0">
                <a:solidFill>
                  <a:srgbClr val="FF0000"/>
                </a:solidFill>
              </a:rPr>
              <a:t>fetus</a:t>
            </a:r>
            <a:r>
              <a:rPr lang="en-US" sz="2800" dirty="0" smtClean="0"/>
              <a:t> (or foetus) before the pregnancy is carried to term</a:t>
            </a:r>
            <a:r>
              <a:rPr lang="en-US" sz="2800" dirty="0" smtClean="0"/>
              <a:t>.</a:t>
            </a:r>
          </a:p>
          <a:p>
            <a:pPr marL="749808" lvl="1" indent="-457200">
              <a:lnSpc>
                <a:spcPct val="120000"/>
              </a:lnSpc>
            </a:pPr>
            <a:r>
              <a:rPr lang="en-US" sz="2400" dirty="0"/>
              <a:t>i</a:t>
            </a:r>
            <a:r>
              <a:rPr lang="en-US" sz="2400" dirty="0" smtClean="0"/>
              <a:t>ntended, with a purpose, and a medical procedure</a:t>
            </a:r>
          </a:p>
          <a:p>
            <a:pPr marL="749808" lvl="1" indent="-457200">
              <a:lnSpc>
                <a:spcPct val="120000"/>
              </a:lnSpc>
            </a:pPr>
            <a:r>
              <a:rPr lang="en-US" sz="2400" dirty="0" smtClean="0"/>
              <a:t>unlike miscarriage (which is natural and spontaneous)  </a:t>
            </a:r>
            <a:endParaRPr lang="en-US" sz="2400" dirty="0" smtClean="0"/>
          </a:p>
          <a:p>
            <a:pPr marL="457200" indent="-457200">
              <a:lnSpc>
                <a:spcPct val="120000"/>
              </a:lnSpc>
            </a:pPr>
            <a:r>
              <a:rPr lang="en-US" sz="3000" dirty="0" smtClean="0"/>
              <a:t>‘</a:t>
            </a:r>
            <a:r>
              <a:rPr lang="en-US" sz="3000" dirty="0" smtClean="0">
                <a:solidFill>
                  <a:srgbClr val="FF0000"/>
                </a:solidFill>
              </a:rPr>
              <a:t>Fetus</a:t>
            </a:r>
            <a:r>
              <a:rPr lang="en-US" sz="3000" dirty="0"/>
              <a:t>’ — </a:t>
            </a:r>
            <a:endParaRPr lang="en-US" sz="3000" dirty="0" smtClean="0"/>
          </a:p>
          <a:p>
            <a:pPr marL="749808" lvl="1" indent="-457200">
              <a:lnSpc>
                <a:spcPct val="120000"/>
              </a:lnSpc>
            </a:pPr>
            <a:r>
              <a:rPr lang="en-US" altLang="zh-HK" sz="2600" dirty="0" smtClean="0"/>
              <a:t>Broad sense</a:t>
            </a:r>
          </a:p>
          <a:p>
            <a:pPr marL="1014984" lvl="2" indent="-457200">
              <a:lnSpc>
                <a:spcPct val="120000"/>
              </a:lnSpc>
            </a:pPr>
            <a:r>
              <a:rPr lang="en-US" altLang="zh-HK" sz="2200" dirty="0" smtClean="0"/>
              <a:t>A</a:t>
            </a:r>
            <a:r>
              <a:rPr lang="en-US" sz="2200" dirty="0" smtClean="0"/>
              <a:t>ll </a:t>
            </a:r>
            <a:r>
              <a:rPr lang="en-US" sz="2200" dirty="0"/>
              <a:t>phases of development before birth</a:t>
            </a:r>
          </a:p>
          <a:p>
            <a:pPr marL="749808" lvl="1" indent="-457200">
              <a:lnSpc>
                <a:spcPct val="120000"/>
              </a:lnSpc>
            </a:pPr>
            <a:r>
              <a:rPr lang="en-US" sz="2600" dirty="0"/>
              <a:t>Narrow sense </a:t>
            </a:r>
            <a:endParaRPr lang="en-US" sz="2600" dirty="0" smtClean="0"/>
          </a:p>
          <a:p>
            <a:pPr marL="1014984" lvl="2" indent="-457200">
              <a:lnSpc>
                <a:spcPct val="120000"/>
              </a:lnSpc>
            </a:pPr>
            <a:r>
              <a:rPr lang="en-US" sz="2200" dirty="0" smtClean="0"/>
              <a:t>(Different from </a:t>
            </a:r>
            <a:r>
              <a:rPr lang="en-US" sz="2200" u="sng" dirty="0" smtClean="0">
                <a:solidFill>
                  <a:srgbClr val="0070C0"/>
                </a:solidFill>
              </a:rPr>
              <a:t>zygote</a:t>
            </a:r>
            <a:r>
              <a:rPr lang="en-US" sz="2200" dirty="0" smtClean="0"/>
              <a:t> and </a:t>
            </a:r>
            <a:r>
              <a:rPr lang="en-US" sz="2200" u="sng" dirty="0" smtClean="0">
                <a:solidFill>
                  <a:srgbClr val="0070C0"/>
                </a:solidFill>
              </a:rPr>
              <a:t>embryo</a:t>
            </a:r>
            <a:r>
              <a:rPr lang="en-US" sz="2200" dirty="0" smtClean="0"/>
              <a:t>) a ‘fetus’ refers to the stage from 8 weeks onwards, when the organs are grown. </a:t>
            </a:r>
            <a:r>
              <a:rPr lang="en-US" sz="2200" dirty="0" smtClean="0">
                <a:solidFill>
                  <a:srgbClr val="FFFFFF"/>
                </a:solidFill>
              </a:rPr>
              <a:t>to form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b="1" i="1" dirty="0">
              <a:solidFill>
                <a:srgbClr val="FFFFFF"/>
              </a:solidFill>
            </a:endParaRPr>
          </a:p>
        </p:txBody>
      </p:sp>
      <p:pic>
        <p:nvPicPr>
          <p:cNvPr id="9" name="Picture 9" descr="Foetus060806_429x600"/>
          <p:cNvPicPr>
            <a:picLocks noChangeAspect="1" noChangeArrowheads="1"/>
          </p:cNvPicPr>
          <p:nvPr/>
        </p:nvPicPr>
        <p:blipFill>
          <a:blip r:embed="rId2">
            <a:lum bright="-20000" contrast="-20000"/>
          </a:blip>
          <a:srcRect/>
          <a:stretch>
            <a:fillRect/>
          </a:stretch>
        </p:blipFill>
        <p:spPr bwMode="auto">
          <a:xfrm>
            <a:off x="7162800" y="1752600"/>
            <a:ext cx="1752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629400"/>
          </a:xfrm>
        </p:spPr>
      </p:pic>
    </p:spTree>
    <p:extLst>
      <p:ext uri="{BB962C8B-B14F-4D97-AF65-F5344CB8AC3E}">
        <p14:creationId xmlns:p14="http://schemas.microsoft.com/office/powerpoint/2010/main" val="3334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rgbClr val="FFC000"/>
                </a:solidFill>
              </a:rPr>
              <a:t>Two opposite views</a:t>
            </a:r>
            <a:endParaRPr lang="zh-HK" altLang="en-US" dirty="0">
              <a:solidFill>
                <a:srgbClr val="FFC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3600" dirty="0">
                <a:solidFill>
                  <a:srgbClr val="FF0000"/>
                </a:solidFill>
              </a:rPr>
              <a:t>‘Pro-life’</a:t>
            </a:r>
          </a:p>
          <a:p>
            <a:pPr lvl="1"/>
            <a:r>
              <a:rPr lang="en-US" altLang="zh-HK" sz="3600" dirty="0"/>
              <a:t>Not allowing abortion</a:t>
            </a:r>
          </a:p>
          <a:p>
            <a:endParaRPr lang="zh-HK" altLang="en-US" sz="4000" dirty="0">
              <a:solidFill>
                <a:schemeClr val="bg1"/>
              </a:solidFill>
            </a:endParaRPr>
          </a:p>
          <a:p>
            <a:r>
              <a:rPr lang="en-US" altLang="zh-HK" sz="3600" dirty="0" smtClean="0">
                <a:solidFill>
                  <a:srgbClr val="FF0000"/>
                </a:solidFill>
              </a:rPr>
              <a:t>‘Pro-choice</a:t>
            </a:r>
            <a:r>
              <a:rPr lang="en-US" altLang="zh-HK" sz="3600" dirty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altLang="zh-HK" sz="3600" dirty="0"/>
              <a:t>Allowing </a:t>
            </a:r>
            <a:r>
              <a:rPr lang="en-US" altLang="zh-HK" sz="3600" dirty="0" smtClean="0"/>
              <a:t>abortion</a:t>
            </a:r>
            <a:endParaRPr lang="en-US" altLang="zh-HK" sz="3600" dirty="0"/>
          </a:p>
        </p:txBody>
      </p:sp>
      <p:sp>
        <p:nvSpPr>
          <p:cNvPr id="4" name="圓角矩形 3"/>
          <p:cNvSpPr/>
          <p:nvPr/>
        </p:nvSpPr>
        <p:spPr>
          <a:xfrm>
            <a:off x="685800" y="5410200"/>
            <a:ext cx="6896100" cy="1066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Note: Some people hold a middle view.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Pro-Life Quotes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5181600" cy="462560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‘Now the word of the Lord came to me saying, “Before I formed you in the womb I knew you, and before you were born I consecrated you: I appointed you a prophet of nations.”’</a:t>
            </a:r>
          </a:p>
          <a:p>
            <a:pPr marL="457200" lvl="1" indent="0">
              <a:buNone/>
            </a:pPr>
            <a:r>
              <a:rPr lang="en-US" sz="2400" dirty="0" smtClean="0"/>
              <a:t>                                </a:t>
            </a:r>
            <a:r>
              <a:rPr lang="en-US" sz="2400" i="1" dirty="0" smtClean="0"/>
              <a:t>Jeremiah</a:t>
            </a:r>
            <a:r>
              <a:rPr lang="en-US" sz="2400" dirty="0" smtClean="0"/>
              <a:t> – 1:5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 descr="jeremi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600200"/>
            <a:ext cx="3048000" cy="48768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57200" y="5638800"/>
            <a:ext cx="52578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>
                <a:solidFill>
                  <a:srgbClr val="FF0000"/>
                </a:solidFill>
              </a:rPr>
              <a:t>What is the relevance here</a:t>
            </a:r>
            <a:r>
              <a:rPr lang="en-US" altLang="zh-HK" sz="3200" dirty="0" smtClean="0">
                <a:solidFill>
                  <a:srgbClr val="FF0000"/>
                </a:solidFill>
              </a:rPr>
              <a:t>?</a:t>
            </a:r>
            <a:endParaRPr lang="en-US" altLang="zh-HK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508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Early Pro-life quotes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4419600" cy="5105400"/>
          </a:xfrm>
        </p:spPr>
        <p:txBody>
          <a:bodyPr>
            <a:normAutofit/>
          </a:bodyPr>
          <a:lstStyle/>
          <a:p>
            <a:r>
              <a:rPr lang="en-US" sz="4000" dirty="0"/>
              <a:t>‘You shall not procure [an] abortion, nor destroy a newborn </a:t>
            </a:r>
            <a:r>
              <a:rPr lang="en-US" sz="4000" dirty="0" smtClean="0"/>
              <a:t>child.’ </a:t>
            </a:r>
          </a:p>
          <a:p>
            <a:pPr marL="118872" indent="0">
              <a:buNone/>
            </a:pPr>
            <a:r>
              <a:rPr lang="en-US" sz="4000" i="1" dirty="0"/>
              <a:t> </a:t>
            </a:r>
            <a:r>
              <a:rPr lang="en-US" sz="4000" i="1" dirty="0" smtClean="0"/>
              <a:t>  </a:t>
            </a:r>
          </a:p>
          <a:p>
            <a:pPr marL="118872" indent="0">
              <a:buNone/>
            </a:pPr>
            <a:r>
              <a:rPr lang="en-US" sz="4000" i="1" dirty="0" smtClean="0"/>
              <a:t>Letter of Barnabas	</a:t>
            </a:r>
            <a:endParaRPr lang="en-US" sz="4000" i="1" dirty="0"/>
          </a:p>
        </p:txBody>
      </p:sp>
      <p:pic>
        <p:nvPicPr>
          <p:cNvPr id="24580" name="Picture 5" descr="http://www.catscans.com/catholicsite/Barnaba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0"/>
            <a:ext cx="2743200" cy="320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7" descr="Brief outline of St Barnabas' lif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3205480"/>
            <a:ext cx="4876800" cy="373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4107</TotalTime>
  <Words>2304</Words>
  <Application>Microsoft Office PowerPoint</Application>
  <PresentationFormat>On-screen Show (4:3)</PresentationFormat>
  <Paragraphs>237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新細明體</vt:lpstr>
      <vt:lpstr>华文楷体</vt:lpstr>
      <vt:lpstr>Arial</vt:lpstr>
      <vt:lpstr>Calibri</vt:lpstr>
      <vt:lpstr>Corbel</vt:lpstr>
      <vt:lpstr>Lucida Calligraphy</vt:lpstr>
      <vt:lpstr>Wingdings</vt:lpstr>
      <vt:lpstr>Wingdings 2</vt:lpstr>
      <vt:lpstr>Wingdings 3</vt:lpstr>
      <vt:lpstr>Module</vt:lpstr>
      <vt:lpstr>Custom Design</vt:lpstr>
      <vt:lpstr> Life and Death: Ethical Controversies   </vt:lpstr>
      <vt:lpstr>Bioethics (medical ethics):  moral issues of life and death</vt:lpstr>
      <vt:lpstr>Controversies on life and death</vt:lpstr>
      <vt:lpstr>Moral dilemma</vt:lpstr>
      <vt:lpstr>‘Abortion’: its meaning</vt:lpstr>
      <vt:lpstr>PowerPoint Presentation</vt:lpstr>
      <vt:lpstr>Two opposite views</vt:lpstr>
      <vt:lpstr>Early Pro-Life Quotes </vt:lpstr>
      <vt:lpstr>Early Pro-life quotes</vt:lpstr>
      <vt:lpstr>What are the pro-life arguments?</vt:lpstr>
      <vt:lpstr>PowerPoint Presentation</vt:lpstr>
      <vt:lpstr>A slippery-slope argument</vt:lpstr>
      <vt:lpstr>A religious pro-life argument</vt:lpstr>
      <vt:lpstr>When does a person’s life start?</vt:lpstr>
      <vt:lpstr> AGAINST Pro-life: “… Since no fetus is a person, no fetus has the same claim to life as a person.”                                                                     – Peter Singer </vt:lpstr>
      <vt:lpstr> A rebuttal to Singer’s point</vt:lpstr>
      <vt:lpstr>Pro-life stance – Main points</vt:lpstr>
      <vt:lpstr>The pro-freedom/choice argument</vt:lpstr>
      <vt:lpstr>PowerPoint Presentation</vt:lpstr>
      <vt:lpstr>Roe versus Wade (1973)</vt:lpstr>
      <vt:lpstr>In 1995, McCorvey became an anti-abortion activist.</vt:lpstr>
      <vt:lpstr>Does a choice matter?</vt:lpstr>
      <vt:lpstr>Abortion law Fiji</vt:lpstr>
      <vt:lpstr>Utilitarianism on abortion</vt:lpstr>
      <vt:lpstr>Deontology on abortion</vt:lpstr>
      <vt:lpstr>Euthanasia</vt:lpstr>
      <vt:lpstr>PowerPoint Presentation</vt:lpstr>
      <vt:lpstr>PowerPoint Presentation</vt:lpstr>
      <vt:lpstr>PowerPoint Presentation</vt:lpstr>
      <vt:lpstr>Chantal Sebire (1955-2008)</vt:lpstr>
      <vt:lpstr>PowerPoint Presentation</vt:lpstr>
      <vt:lpstr>Tang Siu-pun (1969 - 2012)</vt:lpstr>
      <vt:lpstr>Types of Euthanasia (1)</vt:lpstr>
      <vt:lpstr>Physician-assisted suicide </vt:lpstr>
      <vt:lpstr>Types of Euthanasia (2)</vt:lpstr>
      <vt:lpstr>What kind(s) of euthanasia is (are) more acceptable to you?</vt:lpstr>
      <vt:lpstr>PowerPoint Presentation</vt:lpstr>
      <vt:lpstr>Dilemma</vt:lpstr>
      <vt:lpstr>Arguments FOR euthanasia</vt:lpstr>
      <vt:lpstr>Some countries practice euthanasia under certain conditions</vt:lpstr>
      <vt:lpstr>Dying with dignity?</vt:lpstr>
      <vt:lpstr>The view against Euthanasia </vt:lpstr>
      <vt:lpstr>PowerPoint Presentation</vt:lpstr>
      <vt:lpstr>Main points against euthanasia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EVG501/502 Ethical Controversies on Life and Death Thomas White 30/07/12 - FNU</dc:title>
  <dc:creator>thomas.white</dc:creator>
  <cp:lastModifiedBy>Siu Sing Huen</cp:lastModifiedBy>
  <cp:revision>226</cp:revision>
  <cp:lastPrinted>2017-03-19T21:15:03Z</cp:lastPrinted>
  <dcterms:created xsi:type="dcterms:W3CDTF">2012-07-30T11:01:29Z</dcterms:created>
  <dcterms:modified xsi:type="dcterms:W3CDTF">2019-03-17T23:55:35Z</dcterms:modified>
</cp:coreProperties>
</file>